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61" r:id="rId7"/>
    <p:sldId id="262" r:id="rId8"/>
    <p:sldId id="263" r:id="rId9"/>
    <p:sldId id="260" r:id="rId10"/>
    <p:sldId id="271" r:id="rId11"/>
    <p:sldId id="259" r:id="rId12"/>
    <p:sldId id="272" r:id="rId13"/>
    <p:sldId id="270" r:id="rId14"/>
    <p:sldId id="269" r:id="rId15"/>
    <p:sldId id="273" r:id="rId16"/>
    <p:sldId id="276" r:id="rId17"/>
    <p:sldId id="275" r:id="rId18"/>
    <p:sldId id="274" r:id="rId19"/>
    <p:sldId id="268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7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5" y="609603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7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9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6" y="2737249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28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92293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92293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6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3" r:id="rId4"/>
    <p:sldLayoutId id="2147483654" r:id="rId5"/>
    <p:sldLayoutId id="2147483655" r:id="rId6"/>
    <p:sldLayoutId id="214748366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7" r:id="rId14"/>
    <p:sldLayoutId id="2147483659" r:id="rId15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internalaudit.charlotte.e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na.theiia.org/standards-guidance/Pages/Standards-and-Guidance-IPPF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FY 2024 Audit Plan Kickoff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6200" dirty="0"/>
              <a:t>Jennifer Walker, Chief Audit Officer</a:t>
            </a:r>
          </a:p>
          <a:p>
            <a:r>
              <a:rPr lang="en-US" sz="6200" dirty="0"/>
              <a:t>Kevin Vehar, Internal Audit Manager</a:t>
            </a:r>
          </a:p>
          <a:p>
            <a:r>
              <a:rPr lang="en-US" sz="6200" dirty="0"/>
              <a:t>June 15, 2023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3218D-7CB8-43E2-894C-0A72E9FA8C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68" y="84138"/>
            <a:ext cx="1868170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33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922933" cy="684810"/>
          </a:xfrm>
        </p:spPr>
        <p:txBody>
          <a:bodyPr/>
          <a:lstStyle/>
          <a:p>
            <a:pPr algn="ctr"/>
            <a:r>
              <a:rPr lang="en-US" dirty="0"/>
              <a:t>FY 2024 Audit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472540"/>
            <a:ext cx="4084670" cy="519407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Recharge Units</a:t>
            </a:r>
          </a:p>
          <a:p>
            <a:r>
              <a:rPr lang="en-US" sz="2000" dirty="0" err="1"/>
              <a:t>PCards</a:t>
            </a:r>
            <a:r>
              <a:rPr lang="en-US" sz="2000" dirty="0"/>
              <a:t> (Continuous Monitoring)</a:t>
            </a:r>
          </a:p>
          <a:p>
            <a:r>
              <a:rPr lang="en-US" sz="2000" dirty="0"/>
              <a:t>International Admissions</a:t>
            </a:r>
          </a:p>
          <a:p>
            <a:r>
              <a:rPr lang="en-US" sz="2000" dirty="0"/>
              <a:t>Grants- Post Award</a:t>
            </a:r>
          </a:p>
          <a:p>
            <a:r>
              <a:rPr lang="en-US" sz="2000" dirty="0"/>
              <a:t>Millennial Campus- Business Partnerships</a:t>
            </a:r>
          </a:p>
          <a:p>
            <a:r>
              <a:rPr lang="en-US" sz="2000" dirty="0"/>
              <a:t>College of Health &amp; Human Services – Admin Review</a:t>
            </a:r>
          </a:p>
          <a:p>
            <a:r>
              <a:rPr lang="en-US" sz="2000" dirty="0"/>
              <a:t>NCAA Compliance – Name, Image, &amp; Likeness</a:t>
            </a:r>
          </a:p>
          <a:p>
            <a:r>
              <a:rPr lang="en-US" sz="2000" dirty="0"/>
              <a:t>EHSO – Heavy Equipment Safety</a:t>
            </a:r>
          </a:p>
          <a:p>
            <a:r>
              <a:rPr lang="en-US" sz="2000" dirty="0"/>
              <a:t>Internal Controls Testing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286968" y="1465072"/>
            <a:ext cx="3930732" cy="604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 defTabSz="457189">
              <a:spcBef>
                <a:spcPts val="1000"/>
              </a:spcBef>
              <a:buClr>
                <a:srgbClr val="00703C"/>
              </a:buClr>
              <a:buSzPct val="80000"/>
              <a:buFont typeface="Wingdings 3" charset="2"/>
              <a:buChar char=""/>
            </a:pPr>
            <a:r>
              <a:rPr lang="en-US" sz="2000" dirty="0"/>
              <a:t>Housing and Residence Life- Admin Review</a:t>
            </a:r>
          </a:p>
          <a:p>
            <a:pPr marL="342891" indent="-342891" defTabSz="457189">
              <a:spcBef>
                <a:spcPts val="1000"/>
              </a:spcBef>
              <a:buClr>
                <a:srgbClr val="00703C"/>
              </a:buClr>
              <a:buSzPct val="80000"/>
              <a:buFont typeface="Wingdings 3" charset="2"/>
              <a:buChar char=""/>
            </a:pPr>
            <a:r>
              <a:rPr lang="en-US" sz="2000" dirty="0"/>
              <a:t>Corporate Governance – Strategic Plan</a:t>
            </a:r>
          </a:p>
          <a:p>
            <a:pPr marL="342891" indent="-342891" defTabSz="457189">
              <a:spcBef>
                <a:spcPts val="1000"/>
              </a:spcBef>
              <a:buClr>
                <a:srgbClr val="00703C"/>
              </a:buClr>
              <a:buSzPct val="80000"/>
              <a:buFont typeface="Wingdings 3" charset="2"/>
              <a:buChar char=""/>
            </a:pPr>
            <a:r>
              <a:rPr lang="en-US" sz="2000" dirty="0"/>
              <a:t>IT Projects Prioritization (Deferred from FY 2023)</a:t>
            </a:r>
          </a:p>
          <a:p>
            <a:pPr marL="342891" indent="-342891" defTabSz="457189">
              <a:spcBef>
                <a:spcPts val="1000"/>
              </a:spcBef>
              <a:buClr>
                <a:srgbClr val="00703C"/>
              </a:buClr>
              <a:buSzPct val="80000"/>
              <a:buFont typeface="Wingdings 3" charset="2"/>
              <a:buChar char=""/>
            </a:pPr>
            <a:r>
              <a:rPr lang="fr-FR" sz="2000" dirty="0"/>
              <a:t>Criminal Justice Information Services (CJIS) Compliance</a:t>
            </a:r>
          </a:p>
          <a:p>
            <a:pPr marL="342891" indent="-342891" defTabSz="457189">
              <a:spcBef>
                <a:spcPts val="1000"/>
              </a:spcBef>
              <a:buClr>
                <a:srgbClr val="00703C"/>
              </a:buClr>
              <a:buSzPct val="80000"/>
              <a:buFont typeface="Wingdings 3" charset="2"/>
              <a:buChar char=""/>
            </a:pPr>
            <a:r>
              <a:rPr lang="en-US" sz="2000" dirty="0"/>
              <a:t>Niner Research Post Implementation Review</a:t>
            </a:r>
          </a:p>
          <a:p>
            <a:pPr marL="342891" indent="-342891" defTabSz="457189">
              <a:spcBef>
                <a:spcPts val="1000"/>
              </a:spcBef>
              <a:buClr>
                <a:srgbClr val="00703C"/>
              </a:buClr>
              <a:buSzPct val="80000"/>
              <a:buFont typeface="Wingdings 3" charset="2"/>
              <a:buChar char=""/>
            </a:pPr>
            <a:r>
              <a:rPr lang="en-US" sz="2000" dirty="0"/>
              <a:t>IT General Controls - Student Affairs - Housing and Residence Life</a:t>
            </a:r>
          </a:p>
          <a:p>
            <a:pPr marL="342891" indent="-342891" defTabSz="457189">
              <a:spcBef>
                <a:spcPts val="1000"/>
              </a:spcBef>
              <a:buClr>
                <a:srgbClr val="00703C"/>
              </a:buClr>
              <a:buSzPct val="80000"/>
              <a:buFont typeface="Wingdings 3" charset="2"/>
              <a:buChar char=""/>
            </a:pPr>
            <a:r>
              <a:rPr lang="en-US" sz="2000" dirty="0"/>
              <a:t>Cybersecurity- Follow Up</a:t>
            </a:r>
          </a:p>
          <a:p>
            <a:pPr marL="342891" indent="-342891" defTabSz="457189">
              <a:spcBef>
                <a:spcPts val="1000"/>
              </a:spcBef>
              <a:buClr>
                <a:srgbClr val="00703C"/>
              </a:buClr>
              <a:buSzPct val="80000"/>
              <a:buFont typeface="Wingdings 3" charset="2"/>
              <a:buChar char=""/>
            </a:pPr>
            <a:endParaRPr lang="en-US" sz="2000" dirty="0"/>
          </a:p>
          <a:p>
            <a:pPr marL="342891" indent="-342891" defTabSz="457189">
              <a:spcBef>
                <a:spcPts val="1000"/>
              </a:spcBef>
              <a:buClr>
                <a:srgbClr val="00703C"/>
              </a:buClr>
              <a:buSzPct val="80000"/>
              <a:buFont typeface="Wingdings 3" charset="2"/>
              <a:buChar char="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04F99-1CD4-4A0A-AE5C-EDD8B76BB0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68" y="84138"/>
            <a:ext cx="1868170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2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922933" cy="720436"/>
          </a:xfrm>
        </p:spPr>
        <p:txBody>
          <a:bodyPr/>
          <a:lstStyle/>
          <a:p>
            <a:pPr algn="ctr"/>
            <a:r>
              <a:rPr lang="en-US" dirty="0"/>
              <a:t>The Anatomy of an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738" y="1923803"/>
            <a:ext cx="6994126" cy="2149434"/>
          </a:xfrm>
        </p:spPr>
        <p:txBody>
          <a:bodyPr>
            <a:normAutofit/>
          </a:bodyPr>
          <a:lstStyle/>
          <a:p>
            <a:r>
              <a:rPr lang="en-US" dirty="0"/>
              <a:t>Planning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Management Action Plan Follow-Up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3A4A1-8079-41FB-A91B-D109F5EC6D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68" y="84138"/>
            <a:ext cx="1868170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84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922933" cy="720436"/>
          </a:xfrm>
        </p:spPr>
        <p:txBody>
          <a:bodyPr/>
          <a:lstStyle/>
          <a:p>
            <a:pPr algn="ctr"/>
            <a:r>
              <a:rPr lang="en-US" dirty="0"/>
              <a:t>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6201"/>
            <a:ext cx="8922933" cy="3610817"/>
          </a:xfrm>
        </p:spPr>
        <p:txBody>
          <a:bodyPr>
            <a:normAutofit fontScale="92500"/>
          </a:bodyPr>
          <a:lstStyle/>
          <a:p>
            <a:r>
              <a:rPr lang="en-US" dirty="0"/>
              <a:t>Review prior audit workpapers and reports.</a:t>
            </a:r>
          </a:p>
          <a:p>
            <a:r>
              <a:rPr lang="en-US" dirty="0"/>
              <a:t>Review past audit results for the area performed by peer universities.</a:t>
            </a:r>
          </a:p>
          <a:p>
            <a:r>
              <a:rPr lang="en-US" dirty="0"/>
              <a:t>Review federal, state, and local regulations.</a:t>
            </a:r>
          </a:p>
          <a:p>
            <a:r>
              <a:rPr lang="en-US" dirty="0"/>
              <a:t>Review NC System Office and University Policies and Procedures.</a:t>
            </a:r>
          </a:p>
          <a:p>
            <a:r>
              <a:rPr lang="en-US" dirty="0"/>
              <a:t>Perform walkthroughs of the process.</a:t>
            </a:r>
          </a:p>
          <a:p>
            <a:r>
              <a:rPr lang="en-US" dirty="0"/>
              <a:t>Identify process area risks and controls.</a:t>
            </a:r>
          </a:p>
          <a:p>
            <a:r>
              <a:rPr lang="en-US" dirty="0"/>
              <a:t>Finalize the audit scope and objectives.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EA412-FBED-4026-81A3-916EEFC3ED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68" y="84138"/>
            <a:ext cx="1868170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18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922933" cy="720436"/>
          </a:xfrm>
        </p:spPr>
        <p:txBody>
          <a:bodyPr/>
          <a:lstStyle/>
          <a:p>
            <a:pPr algn="ctr"/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6201"/>
            <a:ext cx="8922933" cy="2708293"/>
          </a:xfrm>
        </p:spPr>
        <p:txBody>
          <a:bodyPr>
            <a:normAutofit/>
          </a:bodyPr>
          <a:lstStyle/>
          <a:p>
            <a:r>
              <a:rPr lang="en-US" dirty="0"/>
              <a:t>Test internal controls to ensure they are working.</a:t>
            </a:r>
          </a:p>
          <a:p>
            <a:r>
              <a:rPr lang="en-US" dirty="0"/>
              <a:t>Review processes for best practices.</a:t>
            </a:r>
          </a:p>
          <a:p>
            <a:r>
              <a:rPr lang="en-US" dirty="0"/>
              <a:t>Look for opportunities to add value.</a:t>
            </a:r>
          </a:p>
          <a:p>
            <a:r>
              <a:rPr lang="en-US" dirty="0"/>
              <a:t>Provide bi-weekly status updates via email to share the progress made, observations/findings, and next steps.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A39F3D-C967-4750-ABF7-A5A6B8E5A2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68" y="84138"/>
            <a:ext cx="1868170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68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922933" cy="720436"/>
          </a:xfrm>
        </p:spPr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7543"/>
            <a:ext cx="8922933" cy="342009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Summarize findings and observations noted during the audit.</a:t>
            </a:r>
          </a:p>
          <a:p>
            <a:r>
              <a:rPr lang="en-US" dirty="0"/>
              <a:t>Review the findings and observations with unit management in a Closing Meeting (if needed).</a:t>
            </a:r>
          </a:p>
          <a:p>
            <a:r>
              <a:rPr lang="en-US" dirty="0"/>
              <a:t>Draft the audit report and solicit management feedback.</a:t>
            </a:r>
          </a:p>
          <a:p>
            <a:r>
              <a:rPr lang="en-US" dirty="0"/>
              <a:t>Obtain management action plans (if needed).</a:t>
            </a:r>
          </a:p>
          <a:p>
            <a:r>
              <a:rPr lang="en-US" dirty="0"/>
              <a:t>Finalize and publish the audit report.</a:t>
            </a:r>
          </a:p>
          <a:p>
            <a:r>
              <a:rPr lang="en-US" dirty="0"/>
              <a:t>Send out the Customer Satisfaction Survey (via Teammate+)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CA944-DB58-4597-B8C1-E52E5423A2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68" y="84138"/>
            <a:ext cx="1868170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71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922933" cy="720436"/>
          </a:xfrm>
        </p:spPr>
        <p:txBody>
          <a:bodyPr/>
          <a:lstStyle/>
          <a:p>
            <a:pPr algn="ctr"/>
            <a:r>
              <a:rPr lang="en-US" dirty="0"/>
              <a:t>Management Action Plan Follow-Up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456" y="1754220"/>
            <a:ext cx="8922933" cy="33495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Monitor action plan due dates for outstanding issues.</a:t>
            </a:r>
          </a:p>
          <a:p>
            <a:r>
              <a:rPr lang="en-US" dirty="0"/>
              <a:t>One to two weeks in advance, we send an email reminder of upcoming due dates.</a:t>
            </a:r>
          </a:p>
          <a:p>
            <a:r>
              <a:rPr lang="en-US" dirty="0"/>
              <a:t>Request and obtain evidence to test management’s corrective actions and close out findings in our findings database.</a:t>
            </a:r>
          </a:p>
          <a:p>
            <a:r>
              <a:rPr lang="en-US" dirty="0"/>
              <a:t>Report findings that are not remediated by their due dates to </a:t>
            </a:r>
            <a:r>
              <a:rPr lang="en-US" dirty="0" err="1"/>
              <a:t>to</a:t>
            </a:r>
            <a:r>
              <a:rPr lang="en-US" dirty="0"/>
              <a:t> senior management and the ACERM Committee of the Board of Trustees.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F627CE-7F1A-4317-9787-E9E91FDC273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68" y="84138"/>
            <a:ext cx="1868170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30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922933" cy="791688"/>
          </a:xfrm>
        </p:spPr>
        <p:txBody>
          <a:bodyPr/>
          <a:lstStyle/>
          <a:p>
            <a:pPr algn="ctr"/>
            <a:r>
              <a:rPr lang="en-US" dirty="0"/>
              <a:t>What we will ask from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590574"/>
            <a:ext cx="8922933" cy="3880773"/>
          </a:xfrm>
        </p:spPr>
        <p:txBody>
          <a:bodyPr/>
          <a:lstStyle/>
          <a:p>
            <a:r>
              <a:rPr lang="en-US" dirty="0"/>
              <a:t>Time, cooperation, and expertise</a:t>
            </a:r>
          </a:p>
          <a:p>
            <a:endParaRPr lang="en-US" dirty="0"/>
          </a:p>
          <a:p>
            <a:r>
              <a:rPr lang="en-US" dirty="0"/>
              <a:t>Documented procedures</a:t>
            </a:r>
          </a:p>
          <a:p>
            <a:endParaRPr lang="en-US" dirty="0"/>
          </a:p>
          <a:p>
            <a:r>
              <a:rPr lang="en-US" dirty="0"/>
              <a:t>Supporting documentation for testing</a:t>
            </a:r>
          </a:p>
          <a:p>
            <a:endParaRPr lang="en-US" dirty="0"/>
          </a:p>
          <a:p>
            <a:r>
              <a:rPr lang="en-US" dirty="0"/>
              <a:t>Read-only access to software that is unique to your area (i.e. </a:t>
            </a:r>
            <a:r>
              <a:rPr lang="en-US" dirty="0" err="1"/>
              <a:t>NuPark</a:t>
            </a:r>
            <a:r>
              <a:rPr lang="en-US" dirty="0"/>
              <a:t>-PaTS)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6FA71-E9F6-4A09-8070-585438E0CC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68" y="84138"/>
            <a:ext cx="1868170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00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163" y="564739"/>
            <a:ext cx="7849590" cy="1929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954" y="2612571"/>
            <a:ext cx="3097036" cy="4073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5BA484-6C23-49C8-B516-B1A85A92DE9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68" y="84138"/>
            <a:ext cx="1868170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2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1"/>
            <a:ext cx="8922933" cy="60168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Internal Audit’s Organizational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BB93CB-9AC8-4039-9569-464A4AA601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68" y="84138"/>
            <a:ext cx="1868170" cy="105092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A93BDD1-71EF-416E-A154-A9456ACFF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089" y="2316161"/>
            <a:ext cx="1571625" cy="8001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D7EF"/>
              </a:gs>
            </a:gsLst>
            <a:lin ang="5400000" scaled="1"/>
          </a:gradFill>
          <a:ln w="12700" algn="ctr">
            <a:solidFill>
              <a:srgbClr val="9DC3E6"/>
            </a:solidFill>
            <a:miter lim="800000"/>
            <a:headEnd/>
            <a:tailEnd/>
          </a:ln>
          <a:effectLst>
            <a:outerShdw dist="28398" dir="3806097" algn="ctr" rotWithShape="0">
              <a:srgbClr val="2D4E6B">
                <a:alpha val="50000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Chancellor of the University of North Carolina Charlotte </a:t>
            </a: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Dr. Sharon L. Gabor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B58E326-056B-4B7A-ABF3-30B72223F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089" y="1387474"/>
            <a:ext cx="1571625" cy="6286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D7EF"/>
              </a:gs>
            </a:gsLst>
            <a:lin ang="5400000" scaled="1"/>
          </a:gradFill>
          <a:ln w="12700" algn="ctr">
            <a:solidFill>
              <a:srgbClr val="9DC3E6"/>
            </a:solidFill>
            <a:miter lim="800000"/>
            <a:headEnd/>
            <a:tailEnd/>
          </a:ln>
          <a:effectLst>
            <a:outerShdw dist="28398" dir="3806097" algn="ctr" rotWithShape="0">
              <a:srgbClr val="2D4E6B">
                <a:alpha val="50000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Chair, Audit, Compliance and ERM Committee </a:t>
            </a: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(ACERM)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B37F42-834B-4C63-AC18-34EFA972A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026" y="3402011"/>
            <a:ext cx="1563688" cy="8794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D7EF"/>
              </a:gs>
            </a:gsLst>
            <a:lin ang="5400000" scaled="1"/>
          </a:gradFill>
          <a:ln w="12700" algn="ctr">
            <a:solidFill>
              <a:srgbClr val="9DC3E6"/>
            </a:solidFill>
            <a:miter lim="800000"/>
            <a:headEnd/>
            <a:tailEnd/>
          </a:ln>
          <a:effectLst>
            <a:outerShdw dist="28398" dir="3806097" algn="ctr" rotWithShape="0">
              <a:srgbClr val="2D4E6B">
                <a:alpha val="50000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Vice Chancellor for           Institutional Integrity &amp; General Counsel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Jesh Humphries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F22CAEC-469D-46D9-B854-8E98AEC6A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089" y="4600574"/>
            <a:ext cx="1565275" cy="6921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D7EF"/>
              </a:gs>
            </a:gsLst>
            <a:lin ang="5400000" scaled="1"/>
          </a:gradFill>
          <a:ln w="12700" algn="ctr">
            <a:solidFill>
              <a:srgbClr val="9DC3E6"/>
            </a:solidFill>
            <a:miter lim="800000"/>
            <a:headEnd/>
            <a:tailEnd/>
          </a:ln>
          <a:effectLst>
            <a:outerShdw dist="28398" dir="3806097" algn="ctr" rotWithShape="0">
              <a:srgbClr val="2D4E6B">
                <a:alpha val="50000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Chief Audit Officer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Jennifer Walker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EC720AF-D514-4F0F-8D1E-A1ACA1840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214" y="5684836"/>
            <a:ext cx="1563687" cy="5349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D7EF"/>
              </a:gs>
            </a:gsLst>
            <a:lin ang="5400000" scaled="1"/>
          </a:gradFill>
          <a:ln w="12700" algn="ctr">
            <a:solidFill>
              <a:srgbClr val="9DC3E6"/>
            </a:solidFill>
            <a:miter lim="800000"/>
            <a:headEnd/>
            <a:tailEnd/>
          </a:ln>
          <a:effectLst>
            <a:outerShdw dist="28398" dir="3806097" algn="ctr" rotWithShape="0">
              <a:srgbClr val="2D4E6B">
                <a:alpha val="50000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Internal Audit Manager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Kevin Vehar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BF6F3E94-1082-4D0E-AB47-2FE361D83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089" y="5699124"/>
            <a:ext cx="1593850" cy="5254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D7EF"/>
              </a:gs>
            </a:gsLst>
            <a:lin ang="5400000" scaled="1"/>
          </a:gradFill>
          <a:ln w="12700" algn="ctr">
            <a:solidFill>
              <a:srgbClr val="9DC3E6"/>
            </a:solidFill>
            <a:miter lim="800000"/>
            <a:headEnd/>
            <a:tailEnd/>
          </a:ln>
          <a:effectLst>
            <a:outerShdw dist="28398" dir="3806097" algn="ctr" rotWithShape="0">
              <a:srgbClr val="2D4E6B">
                <a:alpha val="50000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Senior Auditor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Cyndi Autenrieth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E1467637-D7A7-4AEB-A596-84CD06997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451" y="5699124"/>
            <a:ext cx="1768475" cy="549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D7EF"/>
              </a:gs>
            </a:gsLst>
            <a:lin ang="5400000" scaled="1"/>
          </a:gradFill>
          <a:ln w="12700" algn="ctr">
            <a:solidFill>
              <a:srgbClr val="9DC3E6"/>
            </a:solidFill>
            <a:miter lim="800000"/>
            <a:headEnd/>
            <a:tailEnd/>
          </a:ln>
          <a:effectLst>
            <a:outerShdw dist="28398" dir="3806097" algn="ctr" rotWithShape="0">
              <a:srgbClr val="2D4E6B">
                <a:alpha val="50000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Staff Auditor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Diana Hill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B21708F-A72E-46FD-BD13-C248C7918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5976" y="5699124"/>
            <a:ext cx="1684338" cy="5254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D7EF"/>
              </a:gs>
            </a:gsLst>
            <a:lin ang="5400000" scaled="1"/>
          </a:gradFill>
          <a:ln w="12700" algn="ctr">
            <a:solidFill>
              <a:srgbClr val="9DC3E6"/>
            </a:solidFill>
            <a:miter lim="800000"/>
            <a:headEnd/>
            <a:tailEnd/>
          </a:ln>
          <a:effectLst>
            <a:outerShdw dist="28398" dir="3806097" algn="ctr" rotWithShape="0">
              <a:srgbClr val="2D4E6B">
                <a:alpha val="50000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Staff Auditor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Monique Emery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3B205C4A-21E9-4C90-8BC5-3AF5F985B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026" y="5681661"/>
            <a:ext cx="1784350" cy="5381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D7EF"/>
              </a:gs>
            </a:gsLst>
            <a:lin ang="5400000" scaled="1"/>
          </a:gradFill>
          <a:ln w="12700" algn="ctr">
            <a:solidFill>
              <a:srgbClr val="9DC3E6"/>
            </a:solidFill>
            <a:miter lim="800000"/>
            <a:headEnd/>
            <a:tailEnd/>
          </a:ln>
          <a:effectLst>
            <a:outerShdw dist="28398" dir="3806097" algn="ctr" rotWithShape="0">
              <a:srgbClr val="2D4E6B">
                <a:alpha val="50000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Information Technology Auditor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Tarveras Rogers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35" name="AutoShape 11">
            <a:extLst>
              <a:ext uri="{FF2B5EF4-FFF2-40B4-BE49-F238E27FC236}">
                <a16:creationId xmlns:a16="http://schemas.microsoft.com/office/drawing/2014/main" id="{EBF4A7CC-68FB-489C-A502-694A43C823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40376" y="2051049"/>
            <a:ext cx="3175" cy="2603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6" name="AutoShape 12">
            <a:extLst>
              <a:ext uri="{FF2B5EF4-FFF2-40B4-BE49-F238E27FC236}">
                <a16:creationId xmlns:a16="http://schemas.microsoft.com/office/drawing/2014/main" id="{558C2DD0-092C-4466-8B52-31163A1D10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51489" y="3122611"/>
            <a:ext cx="3175" cy="2762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7" name="AutoShape 13">
            <a:extLst>
              <a:ext uri="{FF2B5EF4-FFF2-40B4-BE49-F238E27FC236}">
                <a16:creationId xmlns:a16="http://schemas.microsoft.com/office/drawing/2014/main" id="{F8C4210C-06D2-460E-A3D1-68E3AFECE91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49901" y="4313236"/>
            <a:ext cx="1588" cy="2809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8" name="AutoShape 14">
            <a:extLst>
              <a:ext uri="{FF2B5EF4-FFF2-40B4-BE49-F238E27FC236}">
                <a16:creationId xmlns:a16="http://schemas.microsoft.com/office/drawing/2014/main" id="{04289529-D040-4F30-BA18-81F8984097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57839" y="5308599"/>
            <a:ext cx="0" cy="3968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9" name="AutoShape 15">
            <a:extLst>
              <a:ext uri="{FF2B5EF4-FFF2-40B4-BE49-F238E27FC236}">
                <a16:creationId xmlns:a16="http://schemas.microsoft.com/office/drawing/2014/main" id="{03138A4D-F61B-40C2-9863-9CB80568672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225864" y="5499099"/>
            <a:ext cx="18288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40" name="AutoShape 16">
            <a:extLst>
              <a:ext uri="{FF2B5EF4-FFF2-40B4-BE49-F238E27FC236}">
                <a16:creationId xmlns:a16="http://schemas.microsoft.com/office/drawing/2014/main" id="{1EB53A1F-A8D6-4953-BE27-4911DECB48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5864" y="5502274"/>
            <a:ext cx="3175" cy="1793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41" name="AutoShape 17">
            <a:extLst>
              <a:ext uri="{FF2B5EF4-FFF2-40B4-BE49-F238E27FC236}">
                <a16:creationId xmlns:a16="http://schemas.microsoft.com/office/drawing/2014/main" id="{318C7813-B413-4557-900C-190D96062AC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392301" y="5491161"/>
            <a:ext cx="1833563" cy="793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42" name="AutoShape 18">
            <a:extLst>
              <a:ext uri="{FF2B5EF4-FFF2-40B4-BE49-F238E27FC236}">
                <a16:creationId xmlns:a16="http://schemas.microsoft.com/office/drawing/2014/main" id="{8D06A472-FBD1-471A-B40C-2A266BF723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3889" y="5487986"/>
            <a:ext cx="3175" cy="1873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43" name="AutoShape 19">
            <a:extLst>
              <a:ext uri="{FF2B5EF4-FFF2-40B4-BE49-F238E27FC236}">
                <a16:creationId xmlns:a16="http://schemas.microsoft.com/office/drawing/2014/main" id="{8DBA993F-09C7-4838-907A-1BE5BC38651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51489" y="5500686"/>
            <a:ext cx="3692525" cy="4763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44" name="AutoShape 20">
            <a:extLst>
              <a:ext uri="{FF2B5EF4-FFF2-40B4-BE49-F238E27FC236}">
                <a16:creationId xmlns:a16="http://schemas.microsoft.com/office/drawing/2014/main" id="{41086E4A-AD1B-42D1-BEE9-06D150610A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00926" y="5511799"/>
            <a:ext cx="3175" cy="18891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45" name="AutoShape 21">
            <a:extLst>
              <a:ext uri="{FF2B5EF4-FFF2-40B4-BE49-F238E27FC236}">
                <a16:creationId xmlns:a16="http://schemas.microsoft.com/office/drawing/2014/main" id="{C6A3D2CD-3BCA-499E-B420-FFFF7BAD5E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29726" y="5511799"/>
            <a:ext cx="3175" cy="18256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46" name="AutoShape 22">
            <a:extLst>
              <a:ext uri="{FF2B5EF4-FFF2-40B4-BE49-F238E27FC236}">
                <a16:creationId xmlns:a16="http://schemas.microsoft.com/office/drawing/2014/main" id="{37FD758D-D937-43D5-B15F-F83BAB48EC2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51589" y="4899024"/>
            <a:ext cx="723900" cy="1587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047" name="AutoShape 23">
            <a:extLst>
              <a:ext uri="{FF2B5EF4-FFF2-40B4-BE49-F238E27FC236}">
                <a16:creationId xmlns:a16="http://schemas.microsoft.com/office/drawing/2014/main" id="{0B3D05F0-E63A-4C36-AB35-FD4DB2937AA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65964" y="2666999"/>
            <a:ext cx="22225" cy="222250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048" name="AutoShape 24">
            <a:extLst>
              <a:ext uri="{FF2B5EF4-FFF2-40B4-BE49-F238E27FC236}">
                <a16:creationId xmlns:a16="http://schemas.microsoft.com/office/drawing/2014/main" id="{79B312AD-3BBA-4088-AB4C-051F14AF1D9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57939" y="2697161"/>
            <a:ext cx="731837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049" name="AutoShape 25">
            <a:extLst>
              <a:ext uri="{FF2B5EF4-FFF2-40B4-BE49-F238E27FC236}">
                <a16:creationId xmlns:a16="http://schemas.microsoft.com/office/drawing/2014/main" id="{CFF9883F-E99E-41D9-B26D-5D1C5F569FF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57939" y="1684336"/>
            <a:ext cx="1198562" cy="317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050" name="AutoShape 26">
            <a:extLst>
              <a:ext uri="{FF2B5EF4-FFF2-40B4-BE49-F238E27FC236}">
                <a16:creationId xmlns:a16="http://schemas.microsoft.com/office/drawing/2014/main" id="{B845C5D3-0347-4B16-AB93-1EDEBAFE25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70789" y="1674811"/>
            <a:ext cx="0" cy="3395663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051" name="AutoShape 27">
            <a:extLst>
              <a:ext uri="{FF2B5EF4-FFF2-40B4-BE49-F238E27FC236}">
                <a16:creationId xmlns:a16="http://schemas.microsoft.com/office/drawing/2014/main" id="{C89EB02A-1FBD-4056-A1B7-4FAB7565BC0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57939" y="5070474"/>
            <a:ext cx="1208087" cy="1587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0305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922933" cy="922317"/>
          </a:xfrm>
        </p:spPr>
        <p:txBody>
          <a:bodyPr/>
          <a:lstStyle/>
          <a:p>
            <a:pPr algn="ctr"/>
            <a:r>
              <a:rPr lang="en-US" dirty="0"/>
              <a:t>Audit Staff 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531917"/>
            <a:ext cx="8922933" cy="3040803"/>
          </a:xfrm>
        </p:spPr>
        <p:txBody>
          <a:bodyPr/>
          <a:lstStyle/>
          <a:p>
            <a:r>
              <a:rPr lang="en-US" dirty="0"/>
              <a:t>Kevin Vehar, Internal Audit Manager</a:t>
            </a:r>
          </a:p>
          <a:p>
            <a:r>
              <a:rPr lang="en-US" dirty="0" err="1"/>
              <a:t>Tarveras</a:t>
            </a:r>
            <a:r>
              <a:rPr lang="en-US" dirty="0"/>
              <a:t> Rogers, Information Technology Auditor</a:t>
            </a:r>
          </a:p>
          <a:p>
            <a:r>
              <a:rPr lang="en-US" dirty="0"/>
              <a:t>Cyndi </a:t>
            </a:r>
            <a:r>
              <a:rPr lang="en-US" dirty="0" err="1"/>
              <a:t>Autenrieth</a:t>
            </a:r>
            <a:r>
              <a:rPr lang="en-US" dirty="0"/>
              <a:t>, Senior Auditor</a:t>
            </a:r>
          </a:p>
          <a:p>
            <a:r>
              <a:rPr lang="en-US" dirty="0"/>
              <a:t>Diana Hill, Staff Auditor</a:t>
            </a:r>
          </a:p>
          <a:p>
            <a:r>
              <a:rPr lang="en-US" dirty="0"/>
              <a:t>Monique Emery, Staff Auditor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910DE-7992-41E8-A548-6CF41FDC23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68" y="84138"/>
            <a:ext cx="1868170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8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922933" cy="708561"/>
          </a:xfrm>
        </p:spPr>
        <p:txBody>
          <a:bodyPr/>
          <a:lstStyle/>
          <a:p>
            <a:pPr algn="ctr"/>
            <a:r>
              <a:rPr lang="en-US" dirty="0"/>
              <a:t>About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531918"/>
            <a:ext cx="8922933" cy="450944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/>
              <a:t>Mission</a:t>
            </a:r>
            <a:r>
              <a:rPr lang="en-US" dirty="0"/>
              <a:t>: To enhance and protect organizational value by providing risk-based and objective assurance, advice, and insight.</a:t>
            </a:r>
          </a:p>
          <a:p>
            <a:pPr marL="0" indent="0">
              <a:buNone/>
            </a:pPr>
            <a:r>
              <a:rPr lang="en-US" u="sng" dirty="0"/>
              <a:t>Vision</a:t>
            </a:r>
            <a:r>
              <a:rPr lang="en-US" dirty="0"/>
              <a:t>:</a:t>
            </a:r>
          </a:p>
          <a:p>
            <a:r>
              <a:rPr lang="en-US" dirty="0"/>
              <a:t>To be a respected campus partner whose advice is sought and whose integrity is beyond reproach,</a:t>
            </a:r>
          </a:p>
          <a:p>
            <a:r>
              <a:rPr lang="en-US" dirty="0"/>
              <a:t>with a highly skilled and professionally credentialed staff</a:t>
            </a:r>
          </a:p>
          <a:p>
            <a:r>
              <a:rPr lang="en-US" dirty="0"/>
              <a:t>to provide unbiased evaluations with actionable recommendations,</a:t>
            </a:r>
          </a:p>
          <a:p>
            <a:r>
              <a:rPr lang="en-US" dirty="0"/>
              <a:t>continuously seek to improve internal operations and service delivery through quantitative and qualitative evaluations and measurements.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87125-28EC-4590-BA92-66DFF01E61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68" y="84138"/>
            <a:ext cx="1868170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8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922933" cy="720436"/>
          </a:xfrm>
        </p:spPr>
        <p:txBody>
          <a:bodyPr/>
          <a:lstStyle/>
          <a:p>
            <a:pPr algn="ctr"/>
            <a:r>
              <a:rPr lang="en-US" dirty="0"/>
              <a:t>Services Provided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436914"/>
            <a:ext cx="8922933" cy="4604449"/>
          </a:xfrm>
        </p:spPr>
        <p:txBody>
          <a:bodyPr/>
          <a:lstStyle/>
          <a:p>
            <a:r>
              <a:rPr lang="en-US" dirty="0"/>
              <a:t>Audits (Operational, Financial, and Compliance)</a:t>
            </a:r>
          </a:p>
          <a:p>
            <a:r>
              <a:rPr lang="en-US" dirty="0"/>
              <a:t>Investigations</a:t>
            </a:r>
          </a:p>
          <a:p>
            <a:r>
              <a:rPr lang="en-US" dirty="0"/>
              <a:t>Advisory Services</a:t>
            </a:r>
          </a:p>
          <a:p>
            <a:r>
              <a:rPr lang="en-US" dirty="0"/>
              <a:t>Training Sessions</a:t>
            </a:r>
          </a:p>
          <a:p>
            <a:r>
              <a:rPr lang="en-US" dirty="0"/>
              <a:t>Committee Service (Searches, Governance, and Advisory)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Check out our website for more information: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https://internalaudit.charlotte.edu/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CACB4-4D68-475D-A235-74CED25A50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68" y="84138"/>
            <a:ext cx="1868170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922933" cy="732312"/>
          </a:xfrm>
        </p:spPr>
        <p:txBody>
          <a:bodyPr/>
          <a:lstStyle/>
          <a:p>
            <a:pPr algn="ctr"/>
            <a:r>
              <a:rPr lang="en-US" dirty="0"/>
              <a:t>Professional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674421"/>
            <a:ext cx="8922933" cy="43669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Institute of Internal Auditors’ </a:t>
            </a:r>
            <a:r>
              <a:rPr lang="en-US" dirty="0">
                <a:hlinkClick r:id="rId2"/>
              </a:rPr>
              <a:t>International Professional Practices Framework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18" y="2074224"/>
            <a:ext cx="5011387" cy="39671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713BD5-1386-442E-8A95-FCD67A03A33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68" y="84138"/>
            <a:ext cx="1868170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2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922933" cy="684810"/>
          </a:xfrm>
        </p:spPr>
        <p:txBody>
          <a:bodyPr/>
          <a:lstStyle/>
          <a:p>
            <a:pPr algn="ctr"/>
            <a:r>
              <a:rPr lang="en-US" dirty="0"/>
              <a:t>Risk Based Auditing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28" y="1686296"/>
            <a:ext cx="6400801" cy="435506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Performance Standard 2010</a:t>
            </a:r>
            <a:r>
              <a:rPr lang="en-US" dirty="0"/>
              <a:t>:  </a:t>
            </a:r>
          </a:p>
          <a:p>
            <a:pPr marL="0" indent="0">
              <a:buNone/>
            </a:pPr>
            <a:r>
              <a:rPr lang="en-US" dirty="0"/>
              <a:t>The Chief Audit Executive must establish a risk-based plan to determine the priorities of the internal audit activity, consistent with the organization’s goals.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use a methodology that links audit projects to higher risk areas within the University.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AA53A-DE67-4748-9509-4CC5D1C437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68" y="84138"/>
            <a:ext cx="1868170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922933" cy="7679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Audit Plan Development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935677"/>
            <a:ext cx="8922933" cy="3393167"/>
          </a:xfrm>
        </p:spPr>
        <p:txBody>
          <a:bodyPr/>
          <a:lstStyle/>
          <a:p>
            <a:r>
              <a:rPr lang="en-US" dirty="0"/>
              <a:t>Review current fiscal year Audit Plan for unfinished projects.</a:t>
            </a:r>
          </a:p>
          <a:p>
            <a:r>
              <a:rPr lang="en-US" dirty="0"/>
              <a:t>Perform a risk assessment to select projects to be included on the Audit Plan.</a:t>
            </a:r>
          </a:p>
          <a:p>
            <a:r>
              <a:rPr lang="en-US" dirty="0"/>
              <a:t>Present proposed Audit Plan to the Chancellor for approval.</a:t>
            </a:r>
          </a:p>
          <a:p>
            <a:r>
              <a:rPr lang="en-US" dirty="0"/>
              <a:t>Present proposed Audit Plan to the ACERM Committee for approval.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A8DE3-B0F7-4B8A-871E-DC946E083C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68" y="84138"/>
            <a:ext cx="1868170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4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922933" cy="93419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Components of the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5678"/>
            <a:ext cx="8922933" cy="4248190"/>
          </a:xfrm>
        </p:spPr>
        <p:txBody>
          <a:bodyPr>
            <a:normAutofit/>
          </a:bodyPr>
          <a:lstStyle/>
          <a:p>
            <a:r>
              <a:rPr lang="en-US" dirty="0"/>
              <a:t>Feedback from members of the ACERM Committee</a:t>
            </a:r>
          </a:p>
          <a:p>
            <a:r>
              <a:rPr lang="en-US" dirty="0"/>
              <a:t>Feedback from the Chancellor and members of the Cabinet</a:t>
            </a:r>
          </a:p>
          <a:p>
            <a:r>
              <a:rPr lang="en-US" dirty="0"/>
              <a:t>Time since the last audit</a:t>
            </a:r>
          </a:p>
          <a:p>
            <a:r>
              <a:rPr lang="en-US" dirty="0"/>
              <a:t>Number of findings in the last audit</a:t>
            </a:r>
          </a:p>
          <a:p>
            <a:r>
              <a:rPr lang="en-US" dirty="0"/>
              <a:t>Dollar-value of transactions processed through the area</a:t>
            </a:r>
          </a:p>
          <a:p>
            <a:r>
              <a:rPr lang="en-US" dirty="0"/>
              <a:t>Changes in policies, rules or regulations</a:t>
            </a:r>
          </a:p>
          <a:p>
            <a:r>
              <a:rPr lang="en-US" dirty="0"/>
              <a:t>New system development</a:t>
            </a:r>
          </a:p>
          <a:p>
            <a:r>
              <a:rPr lang="en-US" dirty="0"/>
              <a:t>Changes in key personnel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CD8A9-084D-4016-A8E1-3CB2290379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68" y="84138"/>
            <a:ext cx="1868170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516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7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703C"/>
      </a:accent1>
      <a:accent2>
        <a:srgbClr val="00703C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I Presentation Template (white with black text)" id="{4298A11F-2A13-4D7C-A363-24102E2D436E}" vid="{C6295765-0DE3-4DD8-86B2-8F2C1B25ABD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72875CFA2B440AA8F6A68FD8CB4CC" ma:contentTypeVersion="9" ma:contentTypeDescription="Create a new document." ma:contentTypeScope="" ma:versionID="26a46c49c6a7be30131c28b1bb94447b">
  <xsd:schema xmlns:xsd="http://www.w3.org/2001/XMLSchema" xmlns:xs="http://www.w3.org/2001/XMLSchema" xmlns:p="http://schemas.microsoft.com/office/2006/metadata/properties" xmlns:ns3="19a5afc8-400a-4fa7-8642-3ab5415c2e86" targetNamespace="http://schemas.microsoft.com/office/2006/metadata/properties" ma:root="true" ma:fieldsID="7c6ab6c5ef20f95a526636284269a38b" ns3:_="">
    <xsd:import namespace="19a5afc8-400a-4fa7-8642-3ab5415c2e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5afc8-400a-4fa7-8642-3ab5415c2e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18CF3-D770-4100-8955-229C92B742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5afc8-400a-4fa7-8642-3ab5415c2e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8965B2-3E26-4439-8EBE-85C6C3A7FF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F4A96C-44D4-4944-8D94-6151EE164662}">
  <ds:schemaRefs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19a5afc8-400a-4fa7-8642-3ab5415c2e86"/>
    <ds:schemaRef ds:uri="http://purl.org/dc/terms/"/>
    <ds:schemaRef ds:uri="http://schemas.microsoft.com/office/2006/documentManagement/typ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DII Presentation Template (white with black text)</Template>
  <TotalTime>750</TotalTime>
  <Words>771</Words>
  <Application>Microsoft Office PowerPoint</Application>
  <PresentationFormat>Widescreen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 3</vt:lpstr>
      <vt:lpstr>Facet</vt:lpstr>
      <vt:lpstr>FY 2024 Audit Plan Kickoff</vt:lpstr>
      <vt:lpstr>Internal Audit’s Organizational Structure</vt:lpstr>
      <vt:lpstr>Audit Staff Introductions</vt:lpstr>
      <vt:lpstr>About Us</vt:lpstr>
      <vt:lpstr>Services Provided</vt:lpstr>
      <vt:lpstr>Professional Guidance</vt:lpstr>
      <vt:lpstr>Risk Based Auditing</vt:lpstr>
      <vt:lpstr>Audit Plan Development Process</vt:lpstr>
      <vt:lpstr>Components of the Risk Assessment</vt:lpstr>
      <vt:lpstr>FY 2024 Audit Plan</vt:lpstr>
      <vt:lpstr>The Anatomy of an Audit</vt:lpstr>
      <vt:lpstr>Planning</vt:lpstr>
      <vt:lpstr>Testing</vt:lpstr>
      <vt:lpstr>Conclusion</vt:lpstr>
      <vt:lpstr>Management Action Plan Follow-Up</vt:lpstr>
      <vt:lpstr>What we will ask from you?</vt:lpstr>
      <vt:lpstr>PowerPoint Presentation</vt:lpstr>
    </vt:vector>
  </TitlesOfParts>
  <Company>UNC Charlotte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Presentation]</dc:title>
  <dc:creator>Murphy, Molly</dc:creator>
  <cp:lastModifiedBy>Kevin Vehar</cp:lastModifiedBy>
  <cp:revision>60</cp:revision>
  <dcterms:created xsi:type="dcterms:W3CDTF">2020-02-04T19:28:17Z</dcterms:created>
  <dcterms:modified xsi:type="dcterms:W3CDTF">2023-06-06T11:12:42Z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0x01010098D72875CFA2B440AA8F6A68FD8CB4CC</vt:lpwstr>
  </property>
</Properties>
</file>