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71"/>
  </p:notesMasterIdLst>
  <p:sldIdLst>
    <p:sldId id="268" r:id="rId3"/>
    <p:sldId id="316" r:id="rId4"/>
    <p:sldId id="269" r:id="rId5"/>
    <p:sldId id="270" r:id="rId6"/>
    <p:sldId id="271" r:id="rId7"/>
    <p:sldId id="315" r:id="rId8"/>
    <p:sldId id="256" r:id="rId9"/>
    <p:sldId id="272" r:id="rId10"/>
    <p:sldId id="329" r:id="rId11"/>
    <p:sldId id="273" r:id="rId12"/>
    <p:sldId id="277" r:id="rId13"/>
    <p:sldId id="317" r:id="rId14"/>
    <p:sldId id="280" r:id="rId15"/>
    <p:sldId id="283" r:id="rId16"/>
    <p:sldId id="284" r:id="rId17"/>
    <p:sldId id="314" r:id="rId18"/>
    <p:sldId id="326" r:id="rId19"/>
    <p:sldId id="338" r:id="rId20"/>
    <p:sldId id="339" r:id="rId21"/>
    <p:sldId id="340" r:id="rId22"/>
    <p:sldId id="341" r:id="rId23"/>
    <p:sldId id="342" r:id="rId24"/>
    <p:sldId id="337" r:id="rId25"/>
    <p:sldId id="281" r:id="rId26"/>
    <p:sldId id="282" r:id="rId27"/>
    <p:sldId id="330" r:id="rId28"/>
    <p:sldId id="285" r:id="rId29"/>
    <p:sldId id="286" r:id="rId30"/>
    <p:sldId id="357" r:id="rId31"/>
    <p:sldId id="287" r:id="rId32"/>
    <p:sldId id="318" r:id="rId33"/>
    <p:sldId id="319" r:id="rId34"/>
    <p:sldId id="288" r:id="rId35"/>
    <p:sldId id="327" r:id="rId36"/>
    <p:sldId id="343" r:id="rId37"/>
    <p:sldId id="344" r:id="rId38"/>
    <p:sldId id="346" r:id="rId39"/>
    <p:sldId id="345" r:id="rId40"/>
    <p:sldId id="347" r:id="rId41"/>
    <p:sldId id="348" r:id="rId42"/>
    <p:sldId id="289" r:id="rId43"/>
    <p:sldId id="320" r:id="rId44"/>
    <p:sldId id="331" r:id="rId45"/>
    <p:sldId id="290" r:id="rId46"/>
    <p:sldId id="332" r:id="rId47"/>
    <p:sldId id="335" r:id="rId48"/>
    <p:sldId id="334" r:id="rId49"/>
    <p:sldId id="333" r:id="rId50"/>
    <p:sldId id="336" r:id="rId51"/>
    <p:sldId id="292" r:id="rId52"/>
    <p:sldId id="293" r:id="rId53"/>
    <p:sldId id="295" r:id="rId54"/>
    <p:sldId id="294" r:id="rId55"/>
    <p:sldId id="298" r:id="rId56"/>
    <p:sldId id="299" r:id="rId57"/>
    <p:sldId id="300" r:id="rId58"/>
    <p:sldId id="321" r:id="rId59"/>
    <p:sldId id="328" r:id="rId60"/>
    <p:sldId id="349" r:id="rId61"/>
    <p:sldId id="350" r:id="rId62"/>
    <p:sldId id="351" r:id="rId63"/>
    <p:sldId id="352" r:id="rId64"/>
    <p:sldId id="353" r:id="rId65"/>
    <p:sldId id="354" r:id="rId66"/>
    <p:sldId id="308" r:id="rId67"/>
    <p:sldId id="356" r:id="rId68"/>
    <p:sldId id="313" r:id="rId69"/>
    <p:sldId id="355" r:id="rId7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3" roundtripDataSignature="AMtx7miDUGrhQFAEq17q3/p2hFY8ARr0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  <a:srgbClr val="CC9900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83939" autoAdjust="0"/>
  </p:normalViewPr>
  <p:slideViewPr>
    <p:cSldViewPr snapToGrid="0">
      <p:cViewPr varScale="1">
        <p:scale>
          <a:sx n="96" d="100"/>
          <a:sy n="96" d="100"/>
        </p:scale>
        <p:origin x="103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legal.uncc.edu/policies/up-803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legal.uncc.edu/policies/up-804" TargetMode="Externa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71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633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2022 ACFE Report to the Nation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796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818" lvl="1" indent="0" defTabSz="822655">
              <a:buNone/>
            </a:pPr>
            <a:r>
              <a:rPr lang="en-US" sz="1100" b="1" dirty="0"/>
              <a:t>Misappropriation of  Assets: theft or misuse of University assets</a:t>
            </a:r>
          </a:p>
          <a:p>
            <a:pPr marL="412818" lvl="1" indent="0" defTabSz="822655">
              <a:buNone/>
            </a:pPr>
            <a:r>
              <a:rPr lang="en-US" sz="1100" dirty="0"/>
              <a:t>1</a:t>
            </a:r>
            <a:r>
              <a:rPr lang="en-US" sz="1100" b="1" dirty="0"/>
              <a:t>.  Theft of Cash </a:t>
            </a:r>
            <a:r>
              <a:rPr lang="en-US" sz="1100" dirty="0"/>
              <a:t>– Skimming,  Cash Larceny</a:t>
            </a:r>
          </a:p>
          <a:p>
            <a:pPr marL="412821" lvl="1" indent="0" defTabSz="822655">
              <a:buNone/>
            </a:pPr>
            <a:r>
              <a:rPr lang="en-US" sz="1100" dirty="0"/>
              <a:t>2.  </a:t>
            </a:r>
            <a:r>
              <a:rPr lang="en-US" sz="1100" b="1" dirty="0"/>
              <a:t>Fraudulent Disbursements</a:t>
            </a:r>
            <a:r>
              <a:rPr lang="en-US" sz="1100" dirty="0"/>
              <a:t>	- Check tampering </a:t>
            </a:r>
          </a:p>
          <a:p>
            <a:pPr marL="412818" lvl="1" indent="0" defTabSz="822655">
              <a:buNone/>
            </a:pPr>
            <a:r>
              <a:rPr lang="en-US" sz="1100" dirty="0"/>
              <a:t>		Billing Schemes</a:t>
            </a:r>
          </a:p>
          <a:p>
            <a:pPr marL="412818" lvl="1" indent="0" defTabSz="822655">
              <a:buNone/>
            </a:pPr>
            <a:r>
              <a:rPr lang="en-US" sz="1100" dirty="0"/>
              <a:t>		Expense Reimbursements </a:t>
            </a:r>
          </a:p>
          <a:p>
            <a:pPr marL="412818" lvl="1" indent="0" defTabSz="822655">
              <a:buNone/>
            </a:pPr>
            <a:r>
              <a:rPr lang="en-US" sz="1100" b="1" dirty="0"/>
              <a:t>3.  Theft of Intellectual Property such as trade secrets or copyrights</a:t>
            </a: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6853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818" lvl="1" indent="0" defTabSz="822655">
              <a:buNone/>
            </a:pPr>
            <a:r>
              <a:rPr lang="en-US" sz="1100" b="1" dirty="0"/>
              <a:t>Corruption: abusing influence and power within the University to obtain some benefit at the University’s expense</a:t>
            </a:r>
          </a:p>
          <a:p>
            <a:pPr marL="412818" lvl="1" indent="0" defTabSz="822655">
              <a:buNone/>
            </a:pPr>
            <a:r>
              <a:rPr lang="en-US" sz="1100" dirty="0"/>
              <a:t>     1 .  </a:t>
            </a:r>
            <a:r>
              <a:rPr lang="en-US" sz="1100" b="1" dirty="0"/>
              <a:t>Conflicts of Interest - Occurs when someone has an undisclosed economic or personal interest in a transaction that adversely affects that person’s employer </a:t>
            </a:r>
            <a:r>
              <a:rPr lang="en-US" sz="1100" dirty="0"/>
              <a:t>.</a:t>
            </a:r>
          </a:p>
          <a:p>
            <a:pPr marL="412818" lvl="1" indent="0" defTabSz="822655">
              <a:buNone/>
            </a:pPr>
            <a:r>
              <a:rPr lang="en-US" sz="1100" dirty="0"/>
              <a:t>	2.   Bribery – employee getting a kickback from a contractor</a:t>
            </a:r>
          </a:p>
          <a:p>
            <a:pPr marL="412818" lvl="1" indent="0" defTabSz="822655">
              <a:buNone/>
            </a:pPr>
            <a:r>
              <a:rPr lang="en-US" sz="1100" dirty="0"/>
              <a:t>3.  Manager that</a:t>
            </a:r>
            <a:r>
              <a:rPr lang="en-US" sz="1100" baseline="0" dirty="0"/>
              <a:t> doesn’t have access to perform a function (request a check) and uses influence over employee (threatens bad performance review or termination) to get the employee to do it for them</a:t>
            </a: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638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818" lvl="1" indent="0" defTabSz="822655">
              <a:buNone/>
            </a:pPr>
            <a:r>
              <a:rPr lang="en-US" sz="1100" b="1" dirty="0"/>
              <a:t>Financial Statement Fraud</a:t>
            </a:r>
            <a:r>
              <a:rPr lang="en-US" sz="1100" dirty="0"/>
              <a:t>: </a:t>
            </a:r>
            <a:r>
              <a:rPr lang="en-US" sz="1100" b="1" dirty="0"/>
              <a:t>intentional misstatements or omissions of amounts or disclosures in financial statements   </a:t>
            </a:r>
          </a:p>
          <a:p>
            <a:pPr marL="412818" lvl="1" indent="0" defTabSz="822655">
              <a:buNone/>
            </a:pPr>
            <a:r>
              <a:rPr lang="en-US" sz="1100" dirty="0"/>
              <a:t>(e.g. recording fictitious revenues, understating expenses or artificially inflating reported assets)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051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465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969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856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1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902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301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385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3124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Reports to the Nation can be found at acfe.com.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1595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#1 weakness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Fraud occurs due to a lack of internal controls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687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700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#1 weakness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Fraud occurs due to a lack of internal controls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74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2110 cases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65% of the perpetrators had a university degree or higher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3% of fraudsters were over 60 but older fraudsters caused much larger median losses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0284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72% of cases had male perpetrators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4916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Top 3 Internal Control Weaknesses Based on the Perpetrator’s Position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72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3993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longer a person works for a company, the better they become at fraud.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771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467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590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Red Flags are behaviors or characteristics that serve as a sign that a fraud is occurring.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Fraudsters living beyond their means has been the most common red flag per every The Association of Certified Fraud Examiners - Reports to the Nation study since 2008.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5032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087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6745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4036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548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64377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2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096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70353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334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Internal Control Weaknesses</a:t>
            </a:r>
            <a:r>
              <a:rPr lang="en-US" baseline="0" dirty="0"/>
              <a:t> that contribute to fraud</a:t>
            </a:r>
            <a:r>
              <a:rPr lang="en-US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Lack of internal controls-29%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Override of existing controls-20%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Lack of management review-16%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The top 3</a:t>
            </a:r>
            <a:r>
              <a:rPr lang="en-US" b="1" baseline="0" dirty="0"/>
              <a:t> total 65%</a:t>
            </a:r>
            <a:endParaRPr lang="en-US" b="1"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54653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9300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43482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1644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77267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6706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01250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25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33721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69846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Training, hotlines, tips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8237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number one fraud identifier are tips.  The majority are reported by employees.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2361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4063" indent="-334063">
              <a:buFont typeface="+mj-lt"/>
              <a:buAutoNum type="arabicPeriod"/>
            </a:pPr>
            <a:r>
              <a:rPr lang="en-US" dirty="0">
                <a:solidFill>
                  <a:srgbClr val="3B4A1E"/>
                </a:solidFill>
              </a:rPr>
              <a:t>Under NC law and University policy, State employees have a responsibility to report:</a:t>
            </a:r>
          </a:p>
          <a:p>
            <a:pPr marL="779479" lvl="1" indent="-3340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4A1E"/>
                </a:solidFill>
              </a:rPr>
              <a:t>Violations of State or federal law, rules, or regulations</a:t>
            </a:r>
          </a:p>
          <a:p>
            <a:pPr marL="779479" lvl="1" indent="-3340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4A1E"/>
                </a:solidFill>
              </a:rPr>
              <a:t>Suspected fraud including misappropriation of State resources</a:t>
            </a:r>
          </a:p>
          <a:p>
            <a:pPr marL="779479" lvl="1" indent="-3340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4A1E"/>
                </a:solidFill>
              </a:rPr>
              <a:t>Substantial and specific danger to public health and safety</a:t>
            </a:r>
          </a:p>
          <a:p>
            <a:pPr marL="779479" lvl="1" indent="-3340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4A1E"/>
                </a:solidFill>
              </a:rPr>
              <a:t>Gross mismanagement, waste of monies, or gross abuse of authority</a:t>
            </a:r>
          </a:p>
          <a:p>
            <a:pPr marL="779479" lvl="1" indent="-334063">
              <a:buFont typeface="+mj-lt"/>
              <a:buAutoNum type="arabicPeriod"/>
            </a:pPr>
            <a:endParaRPr lang="en-US" dirty="0">
              <a:solidFill>
                <a:srgbClr val="3B4A1E"/>
              </a:solidFill>
            </a:endParaRPr>
          </a:p>
          <a:p>
            <a:pPr marL="334063" indent="-334063">
              <a:buFont typeface="+mj-lt"/>
              <a:buAutoNum type="arabicPeriod"/>
            </a:pPr>
            <a:r>
              <a:rPr lang="en-US" dirty="0">
                <a:solidFill>
                  <a:srgbClr val="3B4A1E"/>
                </a:solidFill>
              </a:rPr>
              <a:t>If you witness a crime call campus police at EXT 7-2200, emergency and EXT 7-8300, non-emergency</a:t>
            </a:r>
          </a:p>
          <a:p>
            <a:pPr marL="334063" indent="-334063">
              <a:buFont typeface="+mj-lt"/>
              <a:buAutoNum type="arabicPeriod"/>
            </a:pPr>
            <a:endParaRPr lang="en-US" dirty="0">
              <a:solidFill>
                <a:srgbClr val="3B4A1E"/>
              </a:solidFill>
            </a:endParaRPr>
          </a:p>
          <a:p>
            <a:pPr marL="334063" indent="-334063">
              <a:buFont typeface="+mj-lt"/>
              <a:buAutoNum type="arabicPeriod"/>
            </a:pPr>
            <a:r>
              <a:rPr lang="en-US" dirty="0">
                <a:solidFill>
                  <a:srgbClr val="3B4A1E"/>
                </a:solidFill>
              </a:rPr>
              <a:t>Under NC law and University policy </a:t>
            </a:r>
            <a:r>
              <a:rPr lang="en-US" dirty="0">
                <a:solidFill>
                  <a:srgbClr val="3B4A1E"/>
                </a:solidFill>
                <a:hlinkClick r:id="rId3"/>
              </a:rPr>
              <a:t>#803</a:t>
            </a:r>
            <a:r>
              <a:rPr lang="en-US" dirty="0">
                <a:solidFill>
                  <a:srgbClr val="3B4A1E"/>
                </a:solidFill>
              </a:rPr>
              <a:t> whistleblowers have protection from retaliation</a:t>
            </a:r>
          </a:p>
          <a:p>
            <a:pPr marL="334063" indent="-334063">
              <a:buFont typeface="+mj-lt"/>
              <a:buAutoNum type="arabicPeriod"/>
            </a:pPr>
            <a:endParaRPr lang="en-US" dirty="0">
              <a:solidFill>
                <a:srgbClr val="3B4A1E"/>
              </a:solidFill>
            </a:endParaRPr>
          </a:p>
          <a:p>
            <a:pPr marL="0" indent="0">
              <a:buFont typeface="+mj-lt"/>
              <a:buNone/>
            </a:pPr>
            <a:r>
              <a:rPr lang="en-US" dirty="0">
                <a:solidFill>
                  <a:srgbClr val="3B4A1E"/>
                </a:solidFill>
              </a:rPr>
              <a:t>4.  University policy </a:t>
            </a:r>
            <a:r>
              <a:rPr lang="en-US" dirty="0">
                <a:solidFill>
                  <a:srgbClr val="3B4A1E"/>
                </a:solidFill>
                <a:hlinkClick r:id="rId4"/>
              </a:rPr>
              <a:t>#804</a:t>
            </a:r>
            <a:r>
              <a:rPr lang="en-US" dirty="0">
                <a:solidFill>
                  <a:srgbClr val="3B4A1E"/>
                </a:solidFill>
              </a:rPr>
              <a:t> Standards of Ethical Conduct describes our responsibilities as University employees</a:t>
            </a: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80152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Check the numbers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10439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15291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9735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4673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44071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114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6687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84839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3501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2492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08910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6583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8857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2818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153675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9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Relink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348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02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184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38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2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8735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20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1622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3417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263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2047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86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637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79130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.ted.com/lessons/how-people-rationalize-fraud-kelly-richmond-pop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cleg.gov/enactedlegislation/statutes/html/bysection/chapter_126/gs_126-85.html" TargetMode="External"/><Relationship Id="rId4" Type="http://schemas.openxmlformats.org/officeDocument/2006/relationships/hyperlink" Target="https://www.ncleg.gov/enactedlegislation/statutes/html/bysection/chapter_126/gs_126-84.html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hyperlink" Target="https://secure.ethicspoint.com/domain/media/en/gui/43118/index.html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www.pinterest.com/pin/491244271838192089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cfe.com/fraud-resources/fraud-101-what-is-fraud#:~:text=Sometimes%20called%20%E2%80%9Coccupational%20fraud%2C%E2%80%9D,lying%20to%20investors%20and%20shareholders." TargetMode="External"/><Relationship Id="rId5" Type="http://schemas.openxmlformats.org/officeDocument/2006/relationships/hyperlink" Target="https://www.bakertilly.com/insights/detecting-and-preventing-fraud-in-higher-education" TargetMode="External"/><Relationship Id="rId4" Type="http://schemas.openxmlformats.org/officeDocument/2006/relationships/hyperlink" Target="https://acfepublic.s3.us-west-2.amazonaws.com/2022+Report+to+the+Nations.pdf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ianaHill@uncc.edu" TargetMode="External"/><Relationship Id="rId4" Type="http://schemas.openxmlformats.org/officeDocument/2006/relationships/hyperlink" Target="mailto:cautenri@uncc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/aMp62OoD8K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/>
        </p:nvSpPr>
        <p:spPr>
          <a:xfrm>
            <a:off x="748145" y="787151"/>
            <a:ext cx="10721805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swald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Fighting Fraud the 49er Way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748145" y="5112183"/>
            <a:ext cx="9144000" cy="113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Cyndi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Autenrieth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Senior Auditor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</a:rPr>
              <a:t>Diana Hill, Staff Auditor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April 5, 2023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907545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Our Focus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541402" y="2166280"/>
            <a:ext cx="10737273" cy="168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Occupational Fraud – using one’s job for personal enrichment by intentionally misusing or misapplying their employer’s resources or assets.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C97E7F-443E-4F41-B7F5-878AA38CEE3E}"/>
              </a:ext>
            </a:extLst>
          </p:cNvPr>
          <p:cNvSpPr txBox="1"/>
          <p:nvPr/>
        </p:nvSpPr>
        <p:spPr>
          <a:xfrm>
            <a:off x="541402" y="4465468"/>
            <a:ext cx="4119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5723"/>
                </a:solidFill>
              </a:rPr>
              <a:t>Also known as white collar crime</a:t>
            </a:r>
          </a:p>
        </p:txBody>
      </p:sp>
      <p:pic>
        <p:nvPicPr>
          <p:cNvPr id="5" name="Picture 2" descr="http://nationalmortgageprofessional.com/sites/default/files/ThinkstockPhotos-469790945.jpg">
            <a:extLst>
              <a:ext uri="{FF2B5EF4-FFF2-40B4-BE49-F238E27FC236}">
                <a16:creationId xmlns:a16="http://schemas.microsoft.com/office/drawing/2014/main" id="{9573732C-89C3-4AB8-AB16-128260DE7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91" y="3873385"/>
            <a:ext cx="3527425" cy="235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2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10836" y="858982"/>
            <a:ext cx="11928764" cy="103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Common Examples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40C4F923-6506-4DFE-8962-5F5912D233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1402" y="2166280"/>
            <a:ext cx="10737273" cy="4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Expense reimbursement – claiming an expense more than once/claiming a fake expense</a:t>
            </a: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Payroll – falsifying time records with time not worked/not entering leave taken</a:t>
            </a: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Bribes/Kickbacks – receiving gifts or money from a vendor</a:t>
            </a: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Inappropriate and/or fictitious charges on research studies</a:t>
            </a:r>
          </a:p>
        </p:txBody>
      </p:sp>
    </p:spTree>
    <p:extLst>
      <p:ext uri="{BB962C8B-B14F-4D97-AF65-F5344CB8AC3E}">
        <p14:creationId xmlns:p14="http://schemas.microsoft.com/office/powerpoint/2010/main" val="138431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08019" y="919914"/>
            <a:ext cx="11651673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Types of Occupational Fraud</a:t>
            </a:r>
            <a:endParaRPr sz="4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914400" y="2086252"/>
            <a:ext cx="6951216" cy="441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22300" indent="-571500" algn="l"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Asset Misappropriation (most common)</a:t>
            </a:r>
          </a:p>
          <a:p>
            <a:pPr marL="622300" indent="-571500" algn="l"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Corruption</a:t>
            </a:r>
          </a:p>
          <a:p>
            <a:pPr marL="622300" indent="-571500" algn="l"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Financial Statement Fraud (most costly)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12F349-F4CE-4DBA-A593-9B670AC2F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01" y="3126438"/>
            <a:ext cx="4491790" cy="33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2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820320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5400" b="1" dirty="0">
                <a:latin typeface="Arial"/>
                <a:ea typeface="Arial"/>
                <a:cs typeface="Arial"/>
                <a:sym typeface="Arial"/>
              </a:rPr>
              <a:t>Asset Misappropriation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http://media.propertycasualty360.com/propertycasualty360/article/2016/07/27/employee-theft-man-money.jpg">
            <a:extLst>
              <a:ext uri="{FF2B5EF4-FFF2-40B4-BE49-F238E27FC236}">
                <a16:creationId xmlns:a16="http://schemas.microsoft.com/office/drawing/2014/main" id="{3413DBC2-EFCE-491D-8BC3-BC8433E3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9" y="1891073"/>
            <a:ext cx="3145588" cy="17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cdn1.digitaltrends.com/image/dell-xps-13-gold-lid2-3-970x647-c.jpg">
            <a:extLst>
              <a:ext uri="{FF2B5EF4-FFF2-40B4-BE49-F238E27FC236}">
                <a16:creationId xmlns:a16="http://schemas.microsoft.com/office/drawing/2014/main" id="{935BFB4B-6731-44EB-8FD9-A84F7C60D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41" y="2683484"/>
            <a:ext cx="3428530" cy="228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6BC15E6F-D3AC-40E0-92FE-736578FD8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6958" y="3925934"/>
            <a:ext cx="3402670" cy="255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08149C-64A7-4BA3-AA4A-C0BB45AC2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5425" y="2861596"/>
            <a:ext cx="1514475" cy="144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82C511-A0C6-4D99-8E87-C1CE8473F1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1827" y="2040457"/>
            <a:ext cx="1600423" cy="1286054"/>
          </a:xfrm>
          <a:prstGeom prst="rect">
            <a:avLst/>
          </a:prstGeom>
        </p:spPr>
      </p:pic>
      <p:pic>
        <p:nvPicPr>
          <p:cNvPr id="1026" name="Picture 2" descr="Instagram: A guide for parents">
            <a:extLst>
              <a:ext uri="{FF2B5EF4-FFF2-40B4-BE49-F238E27FC236}">
                <a16:creationId xmlns:a16="http://schemas.microsoft.com/office/drawing/2014/main" id="{2D86A9D1-A8BB-41ED-93AC-F84332648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46" y="3865794"/>
            <a:ext cx="1157380" cy="11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7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95309" y="907545"/>
            <a:ext cx="11443316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Corruption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4" descr="http://www.cisco.com/c/dam/assets/about/ethics/cobc/ebook/2014/img/i-conflicts/1280/COIgraphic2.png">
            <a:extLst>
              <a:ext uri="{FF2B5EF4-FFF2-40B4-BE49-F238E27FC236}">
                <a16:creationId xmlns:a16="http://schemas.microsoft.com/office/drawing/2014/main" id="{E3BDF579-5F3C-49D5-AD5C-D624A7B95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36" y="2000947"/>
            <a:ext cx="6858000" cy="251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jefflcohen.files.wordpress.com/2014/05/kickback.jpg">
            <a:extLst>
              <a:ext uri="{FF2B5EF4-FFF2-40B4-BE49-F238E27FC236}">
                <a16:creationId xmlns:a16="http://schemas.microsoft.com/office/drawing/2014/main" id="{91FC9FCD-5FBE-446A-89A4-6564B775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4722921"/>
            <a:ext cx="3241675" cy="18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dehypnotize.files.wordpress.com/2012/05/bad-boss.jpg">
            <a:extLst>
              <a:ext uri="{FF2B5EF4-FFF2-40B4-BE49-F238E27FC236}">
                <a16:creationId xmlns:a16="http://schemas.microsoft.com/office/drawing/2014/main" id="{886E4680-3CC6-4724-9EB3-7CB978F63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77" y="3131985"/>
            <a:ext cx="2786061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216241" y="907545"/>
            <a:ext cx="10129421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Financial Statement Fraud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http://business-ethics.com/wp-content/uploads/2010/04/Balance-Sheet_Feature_4.jpg">
            <a:extLst>
              <a:ext uri="{FF2B5EF4-FFF2-40B4-BE49-F238E27FC236}">
                <a16:creationId xmlns:a16="http://schemas.microsoft.com/office/drawing/2014/main" id="{B588F8B9-2942-4258-9BB8-53538395B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41" y="1891074"/>
            <a:ext cx="2456011" cy="22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encrypted-tbn0.gstatic.com/images?q=tbn:ANd9GcRYq7PMBEGFsc02lwSKGhjxUIYzR3ozMkijFU_JFcHDK58F4P8i">
            <a:extLst>
              <a:ext uri="{FF2B5EF4-FFF2-40B4-BE49-F238E27FC236}">
                <a16:creationId xmlns:a16="http://schemas.microsoft.com/office/drawing/2014/main" id="{805A9043-2C21-46A2-BC78-E2310AAD6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39" y="4265087"/>
            <a:ext cx="3121025" cy="196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dn.patch.com/users/837923/2014/06/T800x600/95f7d1164c0ec8198c589bd6d6733568.jpg">
            <a:extLst>
              <a:ext uri="{FF2B5EF4-FFF2-40B4-BE49-F238E27FC236}">
                <a16:creationId xmlns:a16="http://schemas.microsoft.com/office/drawing/2014/main" id="{0108A95D-03FF-4B9D-B1F3-501F7DD0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96" y="2186127"/>
            <a:ext cx="487680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B6109D-8A6B-47F9-AF7C-2C76F250A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5699"/>
            <a:ext cx="9144000" cy="1211263"/>
          </a:xfrm>
        </p:spPr>
        <p:txBody>
          <a:bodyPr/>
          <a:lstStyle/>
          <a:p>
            <a:r>
              <a:rPr lang="en-US" dirty="0"/>
              <a:t>Test Your Knowledge</a:t>
            </a:r>
          </a:p>
        </p:txBody>
      </p:sp>
      <p:pic>
        <p:nvPicPr>
          <p:cNvPr id="8" name="Picture 4" descr="Image result for Thinking Cartoon">
            <a:extLst>
              <a:ext uri="{FF2B5EF4-FFF2-40B4-BE49-F238E27FC236}">
                <a16:creationId xmlns:a16="http://schemas.microsoft.com/office/drawing/2014/main" id="{84FBBD1E-FE31-43CB-ABE9-393B06EA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42" y="3252788"/>
            <a:ext cx="2906713" cy="2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4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4000" y="2329148"/>
            <a:ext cx="9143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 1a:  What is the most common type of occupational fraud?</a:t>
            </a:r>
          </a:p>
          <a:p>
            <a:endParaRPr lang="en-US" sz="3200" dirty="0"/>
          </a:p>
          <a:p>
            <a:r>
              <a:rPr lang="en-US" sz="3200" dirty="0"/>
              <a:t>a. asset misappropriation</a:t>
            </a:r>
          </a:p>
          <a:p>
            <a:endParaRPr lang="en-US" sz="3200" dirty="0"/>
          </a:p>
          <a:p>
            <a:r>
              <a:rPr lang="en-US" sz="3200" dirty="0"/>
              <a:t>b. corruption</a:t>
            </a:r>
          </a:p>
          <a:p>
            <a:endParaRPr lang="en-US" sz="3200" dirty="0"/>
          </a:p>
          <a:p>
            <a:r>
              <a:rPr lang="en-US" sz="3200" dirty="0"/>
              <a:t>c. financial statement fraud</a:t>
            </a:r>
          </a:p>
        </p:txBody>
      </p:sp>
    </p:spTree>
    <p:extLst>
      <p:ext uri="{BB962C8B-B14F-4D97-AF65-F5344CB8AC3E}">
        <p14:creationId xmlns:p14="http://schemas.microsoft.com/office/powerpoint/2010/main" val="408864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Answer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4000" y="2329148"/>
            <a:ext cx="9143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 1a:  What is the most common type of occupational fraud?</a:t>
            </a:r>
          </a:p>
          <a:p>
            <a:endParaRPr lang="en-US" sz="3200" dirty="0"/>
          </a:p>
          <a:p>
            <a:r>
              <a:rPr lang="en-US" sz="3200" u="sng" dirty="0"/>
              <a:t>a. asset misappropriation</a:t>
            </a:r>
          </a:p>
          <a:p>
            <a:endParaRPr lang="en-US" sz="3200" dirty="0"/>
          </a:p>
          <a:p>
            <a:r>
              <a:rPr lang="en-US" sz="3200" dirty="0"/>
              <a:t>b. corruption</a:t>
            </a:r>
          </a:p>
          <a:p>
            <a:endParaRPr lang="en-US" sz="3200" dirty="0"/>
          </a:p>
          <a:p>
            <a:r>
              <a:rPr lang="en-US" sz="3200" dirty="0"/>
              <a:t>c. financial statement fraud</a:t>
            </a:r>
          </a:p>
        </p:txBody>
      </p:sp>
    </p:spTree>
    <p:extLst>
      <p:ext uri="{BB962C8B-B14F-4D97-AF65-F5344CB8AC3E}">
        <p14:creationId xmlns:p14="http://schemas.microsoft.com/office/powerpoint/2010/main" val="43000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4000" y="2329148"/>
            <a:ext cx="9143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1b:  What is asset misappropriation?</a:t>
            </a:r>
          </a:p>
          <a:p>
            <a:endParaRPr lang="en-US" sz="2800" dirty="0"/>
          </a:p>
          <a:p>
            <a:r>
              <a:rPr lang="en-US" sz="2800" dirty="0"/>
              <a:t>a. incorrect choice of account codes for assets</a:t>
            </a:r>
          </a:p>
          <a:p>
            <a:pPr marL="514350" indent="-514350">
              <a:buAutoNum type="alphaLcPeriod"/>
            </a:pPr>
            <a:endParaRPr lang="en-US" sz="2800" dirty="0"/>
          </a:p>
          <a:p>
            <a:r>
              <a:rPr lang="en-US" sz="2800" dirty="0"/>
              <a:t>b. theft or misuse of University assets</a:t>
            </a:r>
          </a:p>
          <a:p>
            <a:endParaRPr lang="en-US" sz="2800" dirty="0"/>
          </a:p>
          <a:p>
            <a:r>
              <a:rPr lang="en-US" sz="2800" dirty="0"/>
              <a:t>c. using University equipment for personal reasons</a:t>
            </a:r>
          </a:p>
          <a:p>
            <a:endParaRPr lang="en-US" sz="2800" dirty="0"/>
          </a:p>
          <a:p>
            <a:r>
              <a:rPr lang="en-US" sz="2800" dirty="0"/>
              <a:t>d. both b and c</a:t>
            </a:r>
          </a:p>
        </p:txBody>
      </p:sp>
    </p:spTree>
    <p:extLst>
      <p:ext uri="{BB962C8B-B14F-4D97-AF65-F5344CB8AC3E}">
        <p14:creationId xmlns:p14="http://schemas.microsoft.com/office/powerpoint/2010/main" val="43005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Housekeeping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094509" y="2188151"/>
            <a:ext cx="10002982" cy="347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2300" indent="-571500" algn="l"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Sign in on the sign in sheet</a:t>
            </a:r>
          </a:p>
          <a:p>
            <a:pPr marL="622300" indent="-571500" algn="l"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Bathrooms are out the door straight ahead</a:t>
            </a:r>
          </a:p>
          <a:p>
            <a:pPr marL="622300" indent="-571500" algn="l"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case of emergency/evacuation, exit via door in room or out the front door</a:t>
            </a:r>
          </a:p>
          <a:p>
            <a:pPr marL="622300" indent="-571500" algn="l"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feel free to ask questions anytime throughout the presentation</a:t>
            </a:r>
          </a:p>
          <a:p>
            <a:pPr marL="622300" indent="-571500" algn="l"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Please log in to Learning and Development to complete an evaluation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74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Answer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4000" y="2329148"/>
            <a:ext cx="9143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1b:  What is asset misappropriation?</a:t>
            </a:r>
          </a:p>
          <a:p>
            <a:endParaRPr lang="en-US" sz="2800" dirty="0"/>
          </a:p>
          <a:p>
            <a:r>
              <a:rPr lang="en-US" sz="2800" dirty="0"/>
              <a:t>a. incorrect choice of account codes for assets</a:t>
            </a:r>
          </a:p>
          <a:p>
            <a:pPr marL="514350" indent="-514350">
              <a:buAutoNum type="alphaLcPeriod"/>
            </a:pPr>
            <a:endParaRPr lang="en-US" sz="2800" dirty="0"/>
          </a:p>
          <a:p>
            <a:r>
              <a:rPr lang="en-US" sz="2800" dirty="0"/>
              <a:t>b. theft or misuse of University assets</a:t>
            </a:r>
          </a:p>
          <a:p>
            <a:endParaRPr lang="en-US" sz="2800" dirty="0"/>
          </a:p>
          <a:p>
            <a:r>
              <a:rPr lang="en-US" sz="2800" dirty="0"/>
              <a:t>c. using University equipment for personal reasons</a:t>
            </a:r>
          </a:p>
          <a:p>
            <a:endParaRPr lang="en-US" sz="2800" dirty="0"/>
          </a:p>
          <a:p>
            <a:r>
              <a:rPr lang="en-US" sz="2800" u="sng" dirty="0"/>
              <a:t>d. both b and 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8959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4000" y="2329148"/>
            <a:ext cx="9143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 1c:  True or False:  It is estimated that fraud in a typical organization is approximately 2% of annual revenue.</a:t>
            </a:r>
          </a:p>
          <a:p>
            <a:endParaRPr lang="en-US" sz="3200" dirty="0"/>
          </a:p>
          <a:p>
            <a:pPr marL="514350" indent="-514350">
              <a:buAutoNum type="alphaLcPeriod"/>
            </a:pPr>
            <a:r>
              <a:rPr lang="en-US" sz="3200" dirty="0"/>
              <a:t>True</a:t>
            </a:r>
          </a:p>
          <a:p>
            <a:endParaRPr lang="en-US" sz="3200" dirty="0"/>
          </a:p>
          <a:p>
            <a:r>
              <a:rPr lang="en-US" sz="3200" dirty="0"/>
              <a:t>b. False</a:t>
            </a:r>
          </a:p>
        </p:txBody>
      </p:sp>
    </p:spTree>
    <p:extLst>
      <p:ext uri="{BB962C8B-B14F-4D97-AF65-F5344CB8AC3E}">
        <p14:creationId xmlns:p14="http://schemas.microsoft.com/office/powerpoint/2010/main" val="3842859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Answer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4000" y="2329148"/>
            <a:ext cx="9143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 1c:  True or False:  It is estimated that fraud in a typical organization is approximately 2% of annual revenue.</a:t>
            </a:r>
          </a:p>
          <a:p>
            <a:endParaRPr lang="en-US" sz="3200" dirty="0"/>
          </a:p>
          <a:p>
            <a:pPr marL="514350" indent="-514350">
              <a:buAutoNum type="alphaLcPeriod"/>
            </a:pPr>
            <a:r>
              <a:rPr lang="en-US" sz="3200" dirty="0"/>
              <a:t>True</a:t>
            </a:r>
          </a:p>
          <a:p>
            <a:endParaRPr lang="en-US" sz="3200" dirty="0"/>
          </a:p>
          <a:p>
            <a:r>
              <a:rPr lang="en-US" sz="3200" u="sng" dirty="0"/>
              <a:t>b. False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8960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452978" y="2372361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Fraud Facts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B6A03-F84C-45F3-8740-AB4F122CE278}"/>
              </a:ext>
            </a:extLst>
          </p:cNvPr>
          <p:cNvSpPr txBox="1"/>
          <p:nvPr/>
        </p:nvSpPr>
        <p:spPr>
          <a:xfrm>
            <a:off x="1102310" y="5877017"/>
            <a:ext cx="998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 The Association of Certified Fraud Examiners – 2022 Reports to the Nation are the sources of the charts and graphs for 2110 Fraud Cases in this section of the presentation unless stated otherwise</a:t>
            </a:r>
          </a:p>
        </p:txBody>
      </p:sp>
    </p:spTree>
    <p:extLst>
      <p:ext uri="{BB962C8B-B14F-4D97-AF65-F5344CB8AC3E}">
        <p14:creationId xmlns:p14="http://schemas.microsoft.com/office/powerpoint/2010/main" val="2528289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260629" y="907545"/>
            <a:ext cx="9783191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How &amp; Why Fraud Occurs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90F8CE-A10F-4141-927A-FD5E69A930BF}"/>
              </a:ext>
            </a:extLst>
          </p:cNvPr>
          <p:cNvSpPr txBox="1"/>
          <p:nvPr/>
        </p:nvSpPr>
        <p:spPr>
          <a:xfrm>
            <a:off x="4969164" y="4405310"/>
            <a:ext cx="196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FRAUD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A858A1-9FAA-402A-BBA9-B0313883C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629" y="2020528"/>
            <a:ext cx="9400898" cy="40819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E093ED-4F50-413A-B754-1849E71753F6}"/>
              </a:ext>
            </a:extLst>
          </p:cNvPr>
          <p:cNvSpPr txBox="1"/>
          <p:nvPr/>
        </p:nvSpPr>
        <p:spPr>
          <a:xfrm>
            <a:off x="8737600" y="6102497"/>
            <a:ext cx="321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Anders CPAs &amp; Advisors</a:t>
            </a:r>
          </a:p>
        </p:txBody>
      </p:sp>
    </p:spTree>
    <p:extLst>
      <p:ext uri="{BB962C8B-B14F-4D97-AF65-F5344CB8AC3E}">
        <p14:creationId xmlns:p14="http://schemas.microsoft.com/office/powerpoint/2010/main" val="348866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907545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Video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514330" y="2787588"/>
            <a:ext cx="11097662" cy="15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3600" dirty="0">
                <a:solidFill>
                  <a:srgbClr val="385723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Fraud Triangle</a:t>
            </a:r>
            <a:endParaRPr lang="en-US" sz="3600" dirty="0">
              <a:solidFill>
                <a:srgbClr val="38572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544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85679" y="894859"/>
            <a:ext cx="4616296" cy="229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Who Commits Fraud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90F8CE-A10F-4141-927A-FD5E69A930BF}"/>
              </a:ext>
            </a:extLst>
          </p:cNvPr>
          <p:cNvSpPr txBox="1"/>
          <p:nvPr/>
        </p:nvSpPr>
        <p:spPr>
          <a:xfrm>
            <a:off x="4969164" y="4405310"/>
            <a:ext cx="196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FRAUD</a:t>
            </a:r>
          </a:p>
        </p:txBody>
      </p:sp>
      <p:pic>
        <p:nvPicPr>
          <p:cNvPr id="6" name="Picture 14" descr="95,902 School Staff Stock Photos, Pictures &amp; Royalty-Free Images - iStock | School  staff room, School staff meeting, Elementary school staff">
            <a:extLst>
              <a:ext uri="{FF2B5EF4-FFF2-40B4-BE49-F238E27FC236}">
                <a16:creationId xmlns:a16="http://schemas.microsoft.com/office/drawing/2014/main" id="{720D6C55-BE2B-44D3-B25F-D485275E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34" y="469769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District Observes October 14 as Texas Education Human Resources Day –  Aldine ISD">
            <a:extLst>
              <a:ext uri="{FF2B5EF4-FFF2-40B4-BE49-F238E27FC236}">
                <a16:creationId xmlns:a16="http://schemas.microsoft.com/office/drawing/2014/main" id="{5893C594-F082-4F49-B413-D3CCC832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75" y="894859"/>
            <a:ext cx="6637866" cy="33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obbers in black uniform steals money from vault - stock photo 1466221 |  Crushpixel">
            <a:extLst>
              <a:ext uri="{FF2B5EF4-FFF2-40B4-BE49-F238E27FC236}">
                <a16:creationId xmlns:a16="http://schemas.microsoft.com/office/drawing/2014/main" id="{54291A49-73DA-46C0-9DAF-D4B13DA23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050" y="440531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Professor Free Stock Photos, Images, and Pictures of Professor">
            <a:extLst>
              <a:ext uri="{FF2B5EF4-FFF2-40B4-BE49-F238E27FC236}">
                <a16:creationId xmlns:a16="http://schemas.microsoft.com/office/drawing/2014/main" id="{FFF32213-FC9B-4FAC-85C7-AF1438B2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3" y="3330797"/>
            <a:ext cx="3107267" cy="23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55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96182" y="1863725"/>
            <a:ext cx="3075744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Using 2110 Cases of Fraud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41E096-0B10-4AF2-A82E-F1591DF2A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25" y="1146175"/>
            <a:ext cx="64579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59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7F5E3A44-5785-4B7F-8688-988979AE9D6A}"/>
              </a:ext>
            </a:extLst>
          </p:cNvPr>
          <p:cNvSpPr txBox="1">
            <a:spLocks/>
          </p:cNvSpPr>
          <p:nvPr/>
        </p:nvSpPr>
        <p:spPr>
          <a:xfrm>
            <a:off x="3918011" y="-57902"/>
            <a:ext cx="4355977" cy="348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latin typeface="Arial"/>
                <a:ea typeface="Arial"/>
                <a:cs typeface="Arial"/>
                <a:sym typeface="Arial"/>
              </a:rPr>
              <a:t>Fraud by Gender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48B62C-9BA0-40BB-AA34-86A1A5233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18" y="844550"/>
            <a:ext cx="4186989" cy="552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F2AFE-82F1-4AC8-94FE-DA97AEC00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982" y="844550"/>
            <a:ext cx="4191000" cy="552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48E81-EEB3-497A-84D9-EAD5FE12A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241" y="4411662"/>
            <a:ext cx="2059517" cy="154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34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7F5E3A44-5785-4B7F-8688-988979AE9D6A}"/>
              </a:ext>
            </a:extLst>
          </p:cNvPr>
          <p:cNvSpPr txBox="1">
            <a:spLocks/>
          </p:cNvSpPr>
          <p:nvPr/>
        </p:nvSpPr>
        <p:spPr>
          <a:xfrm>
            <a:off x="6096000" y="844549"/>
            <a:ext cx="5924549" cy="103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latin typeface="Arial"/>
                <a:ea typeface="Arial"/>
                <a:cs typeface="Arial"/>
                <a:sym typeface="Arial"/>
              </a:rPr>
              <a:t>Fraud by Position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2608D-52E6-4D7E-AE7D-7634DC70D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91" y="844549"/>
            <a:ext cx="3823716" cy="264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935B15-F801-4234-BC5C-E946A2992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407" y="2055812"/>
            <a:ext cx="3881185" cy="2746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390C5-0C38-4791-949B-874F9A3D9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318" y="3801205"/>
            <a:ext cx="3882231" cy="27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4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907545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Today’s Objectives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914400" y="2369127"/>
            <a:ext cx="10002982" cy="30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Review definitions</a:t>
            </a:r>
          </a:p>
          <a:p>
            <a:pPr marL="571500" lvl="0" indent="-571500" algn="l"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Describe the 3 types of occupational fraud</a:t>
            </a:r>
          </a:p>
          <a:p>
            <a:pPr marL="571500" lvl="0" indent="-571500" algn="l"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Discuss fraud prevention and detection</a:t>
            </a:r>
          </a:p>
          <a:p>
            <a:pPr marL="571500" lvl="0" indent="-571500" algn="l"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Examples of higher education fraud</a:t>
            </a:r>
          </a:p>
          <a:p>
            <a:pPr marL="571500" lvl="0" indent="-571500" algn="l"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Learn how you can help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315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142999" y="889000"/>
            <a:ext cx="9906001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Tenure of Perpetrator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832A9C-54E6-411B-AF82-CC00D04CA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192" y="1600200"/>
            <a:ext cx="8365616" cy="50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35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4C8E9AB2-266D-4646-A910-E66A63141940}"/>
              </a:ext>
            </a:extLst>
          </p:cNvPr>
          <p:cNvSpPr txBox="1">
            <a:spLocks/>
          </p:cNvSpPr>
          <p:nvPr/>
        </p:nvSpPr>
        <p:spPr>
          <a:xfrm>
            <a:off x="1397492" y="250794"/>
            <a:ext cx="4355977" cy="317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Breakdown by Industry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8C01F9-2C15-49DC-88E6-A4BA4BAC1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275" y="771525"/>
            <a:ext cx="3186612" cy="5807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7A96E-2361-4427-BF18-D80BE8F62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568" y="3946525"/>
            <a:ext cx="3974731" cy="259112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847971-EAF5-431B-AD72-C2B5814F16EE}"/>
              </a:ext>
            </a:extLst>
          </p:cNvPr>
          <p:cNvCxnSpPr/>
          <p:nvPr/>
        </p:nvCxnSpPr>
        <p:spPr>
          <a:xfrm flipH="1">
            <a:off x="6718299" y="4876800"/>
            <a:ext cx="2603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862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4C8E9AB2-266D-4646-A910-E66A63141940}"/>
              </a:ext>
            </a:extLst>
          </p:cNvPr>
          <p:cNvSpPr txBox="1">
            <a:spLocks/>
          </p:cNvSpPr>
          <p:nvPr/>
        </p:nvSpPr>
        <p:spPr>
          <a:xfrm>
            <a:off x="683579" y="1979720"/>
            <a:ext cx="4355977" cy="22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Schemes by Industry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3E33E0-4243-4513-A456-55DD744BA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400050"/>
            <a:ext cx="6076950" cy="6457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0B05E4-A971-44C9-82D4-AFF9614AAB68}"/>
              </a:ext>
            </a:extLst>
          </p:cNvPr>
          <p:cNvSpPr/>
          <p:nvPr/>
        </p:nvSpPr>
        <p:spPr bwMode="auto">
          <a:xfrm>
            <a:off x="5689600" y="5003800"/>
            <a:ext cx="5782468" cy="355600"/>
          </a:xfrm>
          <a:prstGeom prst="rect">
            <a:avLst/>
          </a:prstGeom>
          <a:noFill/>
          <a:ln w="57150">
            <a:solidFill>
              <a:srgbClr val="1F15E5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99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4C8E9AB2-266D-4646-A910-E66A63141940}"/>
              </a:ext>
            </a:extLst>
          </p:cNvPr>
          <p:cNvSpPr txBox="1">
            <a:spLocks/>
          </p:cNvSpPr>
          <p:nvPr/>
        </p:nvSpPr>
        <p:spPr>
          <a:xfrm>
            <a:off x="1447800" y="474779"/>
            <a:ext cx="92964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latin typeface="Arial"/>
                <a:ea typeface="Arial"/>
                <a:cs typeface="Arial"/>
                <a:sym typeface="Arial"/>
              </a:rPr>
              <a:t>Common Perpetrator Behaviors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7F1B5A-645E-4792-94EB-94B6FCF3C9CF}"/>
              </a:ext>
            </a:extLst>
          </p:cNvPr>
          <p:cNvSpPr/>
          <p:nvPr/>
        </p:nvSpPr>
        <p:spPr bwMode="auto">
          <a:xfrm>
            <a:off x="8790373" y="3138256"/>
            <a:ext cx="2057400" cy="2438400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963C46-078B-4073-A4B2-D76C4535A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29" y="1722438"/>
            <a:ext cx="10560542" cy="48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82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B6109D-8A6B-47F9-AF7C-2C76F250A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5699"/>
            <a:ext cx="9144000" cy="1211263"/>
          </a:xfrm>
        </p:spPr>
        <p:txBody>
          <a:bodyPr/>
          <a:lstStyle/>
          <a:p>
            <a:r>
              <a:rPr lang="en-US" dirty="0"/>
              <a:t>Test Your Knowledge</a:t>
            </a:r>
          </a:p>
        </p:txBody>
      </p:sp>
      <p:pic>
        <p:nvPicPr>
          <p:cNvPr id="8" name="Picture 4" descr="Image result for Thinking Cartoon">
            <a:extLst>
              <a:ext uri="{FF2B5EF4-FFF2-40B4-BE49-F238E27FC236}">
                <a16:creationId xmlns:a16="http://schemas.microsoft.com/office/drawing/2014/main" id="{84FBBD1E-FE31-43CB-ABE9-393B06EA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42" y="3252788"/>
            <a:ext cx="2906713" cy="2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75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3999" y="2127164"/>
            <a:ext cx="914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2a:  Which is not a component of the fraud triangle?</a:t>
            </a:r>
          </a:p>
          <a:p>
            <a:endParaRPr lang="en-US" sz="2800" dirty="0"/>
          </a:p>
          <a:p>
            <a:r>
              <a:rPr lang="en-US" sz="2800" dirty="0"/>
              <a:t>a. opportunity</a:t>
            </a:r>
          </a:p>
          <a:p>
            <a:endParaRPr lang="en-US" sz="2800" dirty="0"/>
          </a:p>
          <a:p>
            <a:r>
              <a:rPr lang="en-US" sz="2800" dirty="0"/>
              <a:t>b. pressure</a:t>
            </a:r>
          </a:p>
          <a:p>
            <a:endParaRPr lang="en-US" sz="2800" dirty="0"/>
          </a:p>
          <a:p>
            <a:r>
              <a:rPr lang="en-US" sz="2800" dirty="0"/>
              <a:t>c. embezzlement</a:t>
            </a:r>
          </a:p>
          <a:p>
            <a:endParaRPr lang="en-US" sz="2800" dirty="0"/>
          </a:p>
          <a:p>
            <a:r>
              <a:rPr lang="en-US" sz="2800" dirty="0"/>
              <a:t>d. rationalization</a:t>
            </a:r>
          </a:p>
        </p:txBody>
      </p:sp>
    </p:spTree>
    <p:extLst>
      <p:ext uri="{BB962C8B-B14F-4D97-AF65-F5344CB8AC3E}">
        <p14:creationId xmlns:p14="http://schemas.microsoft.com/office/powerpoint/2010/main" val="2775659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Answer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3999" y="2127164"/>
            <a:ext cx="914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2a:  Which is not a component of the fraud triangle?</a:t>
            </a:r>
          </a:p>
          <a:p>
            <a:endParaRPr lang="en-US" sz="2800" dirty="0"/>
          </a:p>
          <a:p>
            <a:r>
              <a:rPr lang="en-US" sz="2800" dirty="0"/>
              <a:t>a. opportunity</a:t>
            </a:r>
          </a:p>
          <a:p>
            <a:endParaRPr lang="en-US" sz="2800" dirty="0"/>
          </a:p>
          <a:p>
            <a:r>
              <a:rPr lang="en-US" sz="2800" dirty="0"/>
              <a:t>b. pressure</a:t>
            </a:r>
          </a:p>
          <a:p>
            <a:endParaRPr lang="en-US" sz="2800" dirty="0"/>
          </a:p>
          <a:p>
            <a:r>
              <a:rPr lang="en-US" sz="2800" u="sng" dirty="0"/>
              <a:t>c. embezzlement</a:t>
            </a:r>
          </a:p>
          <a:p>
            <a:endParaRPr lang="en-US" sz="2800" dirty="0"/>
          </a:p>
          <a:p>
            <a:r>
              <a:rPr lang="en-US" sz="2800" dirty="0"/>
              <a:t>d. rationalization</a:t>
            </a:r>
          </a:p>
        </p:txBody>
      </p:sp>
    </p:spTree>
    <p:extLst>
      <p:ext uri="{BB962C8B-B14F-4D97-AF65-F5344CB8AC3E}">
        <p14:creationId xmlns:p14="http://schemas.microsoft.com/office/powerpoint/2010/main" val="3961161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3999" y="2127164"/>
            <a:ext cx="9143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 2b:  What are red flags?</a:t>
            </a:r>
          </a:p>
          <a:p>
            <a:endParaRPr lang="en-US" sz="3200" dirty="0"/>
          </a:p>
          <a:p>
            <a:r>
              <a:rPr lang="en-US" sz="3200" dirty="0"/>
              <a:t>a. behaviors or characteristics that serve as a sign fraud is occurring</a:t>
            </a:r>
          </a:p>
          <a:p>
            <a:endParaRPr lang="en-US" sz="3200" dirty="0"/>
          </a:p>
          <a:p>
            <a:r>
              <a:rPr lang="en-US" sz="3200" dirty="0"/>
              <a:t>b. part of the fraud triangle</a:t>
            </a:r>
          </a:p>
          <a:p>
            <a:endParaRPr lang="en-US" sz="3200" dirty="0"/>
          </a:p>
          <a:p>
            <a:r>
              <a:rPr lang="en-US" sz="3200" dirty="0"/>
              <a:t>c. what shows up on a background check if someone has a criminal record</a:t>
            </a:r>
          </a:p>
        </p:txBody>
      </p:sp>
    </p:spTree>
    <p:extLst>
      <p:ext uri="{BB962C8B-B14F-4D97-AF65-F5344CB8AC3E}">
        <p14:creationId xmlns:p14="http://schemas.microsoft.com/office/powerpoint/2010/main" val="2343788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Answer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3999" y="2127164"/>
            <a:ext cx="9143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 2b:  What are red flags?</a:t>
            </a:r>
          </a:p>
          <a:p>
            <a:endParaRPr lang="en-US" sz="3200" dirty="0"/>
          </a:p>
          <a:p>
            <a:r>
              <a:rPr lang="en-US" sz="3200" u="sng" dirty="0"/>
              <a:t>a. behaviors or characteristics that serve as a sign fraud is occurring</a:t>
            </a:r>
          </a:p>
          <a:p>
            <a:endParaRPr lang="en-US" sz="3200" dirty="0"/>
          </a:p>
          <a:p>
            <a:r>
              <a:rPr lang="en-US" sz="3200" dirty="0"/>
              <a:t>b. part of the fraud triangle</a:t>
            </a:r>
          </a:p>
          <a:p>
            <a:endParaRPr lang="en-US" sz="3200" dirty="0"/>
          </a:p>
          <a:p>
            <a:r>
              <a:rPr lang="en-US" sz="3200" dirty="0"/>
              <a:t>c. what shows up on a background check if someone has a criminal record</a:t>
            </a:r>
          </a:p>
        </p:txBody>
      </p:sp>
    </p:spTree>
    <p:extLst>
      <p:ext uri="{BB962C8B-B14F-4D97-AF65-F5344CB8AC3E}">
        <p14:creationId xmlns:p14="http://schemas.microsoft.com/office/powerpoint/2010/main" val="2882792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3999" y="2127164"/>
            <a:ext cx="9143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 2c:  What is the most common red flag displayed by someone committing fraud?</a:t>
            </a:r>
          </a:p>
          <a:p>
            <a:endParaRPr lang="en-US" sz="3200" dirty="0"/>
          </a:p>
          <a:p>
            <a:pPr marL="514350" indent="-514350">
              <a:buAutoNum type="alphaLcPeriod"/>
            </a:pPr>
            <a:r>
              <a:rPr lang="en-US" sz="3200" dirty="0"/>
              <a:t>altered documents</a:t>
            </a:r>
          </a:p>
          <a:p>
            <a:endParaRPr lang="en-US" sz="3200" dirty="0"/>
          </a:p>
          <a:p>
            <a:r>
              <a:rPr lang="en-US" sz="3200" dirty="0"/>
              <a:t>b. living beyond one’s means/change in lifestyle</a:t>
            </a:r>
          </a:p>
          <a:p>
            <a:endParaRPr lang="en-US" sz="3200" dirty="0"/>
          </a:p>
          <a:p>
            <a:r>
              <a:rPr lang="en-US" sz="3200" dirty="0"/>
              <a:t>c. excessive absenteeism</a:t>
            </a:r>
          </a:p>
        </p:txBody>
      </p:sp>
    </p:spTree>
    <p:extLst>
      <p:ext uri="{BB962C8B-B14F-4D97-AF65-F5344CB8AC3E}">
        <p14:creationId xmlns:p14="http://schemas.microsoft.com/office/powerpoint/2010/main" val="414459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What is Fraud?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228D8-1EFA-4148-8A8F-CBDC133847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8909" r="3058" b="18834"/>
          <a:stretch/>
        </p:blipFill>
        <p:spPr>
          <a:xfrm rot="592008">
            <a:off x="3590484" y="2833183"/>
            <a:ext cx="4555310" cy="2394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0">
              <a:rot lat="20521726" lon="20789848" rev="1221772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7242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Answer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3999" y="2127164"/>
            <a:ext cx="9143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 2c:  What is the most common red flag displayed by someone committing fraud?</a:t>
            </a:r>
          </a:p>
          <a:p>
            <a:endParaRPr lang="en-US" sz="3200" dirty="0"/>
          </a:p>
          <a:p>
            <a:pPr marL="514350" indent="-514350">
              <a:buAutoNum type="alphaLcPeriod"/>
            </a:pPr>
            <a:r>
              <a:rPr lang="en-US" sz="3200" dirty="0"/>
              <a:t>altered documents</a:t>
            </a:r>
          </a:p>
          <a:p>
            <a:endParaRPr lang="en-US" sz="3200" dirty="0"/>
          </a:p>
          <a:p>
            <a:r>
              <a:rPr lang="en-US" sz="3200" u="sng" dirty="0"/>
              <a:t>b. living beyond one’s means/change in lifestyle</a:t>
            </a:r>
          </a:p>
          <a:p>
            <a:endParaRPr lang="en-US" sz="3200" dirty="0"/>
          </a:p>
          <a:p>
            <a:r>
              <a:rPr lang="en-US" sz="3200" dirty="0"/>
              <a:t>c. excessive absenteeism</a:t>
            </a:r>
          </a:p>
        </p:txBody>
      </p:sp>
    </p:spTree>
    <p:extLst>
      <p:ext uri="{BB962C8B-B14F-4D97-AF65-F5344CB8AC3E}">
        <p14:creationId xmlns:p14="http://schemas.microsoft.com/office/powerpoint/2010/main" val="184233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00975" y="2752725"/>
            <a:ext cx="11390050" cy="106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Fraud Prevention &amp; Detection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071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4C8E9AB2-266D-4646-A910-E66A63141940}"/>
              </a:ext>
            </a:extLst>
          </p:cNvPr>
          <p:cNvSpPr txBox="1">
            <a:spLocks/>
          </p:cNvSpPr>
          <p:nvPr/>
        </p:nvSpPr>
        <p:spPr>
          <a:xfrm>
            <a:off x="284085" y="1447060"/>
            <a:ext cx="4829453" cy="317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Internal Control Weaknesses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3F617-E98B-4326-8E48-40BDDC93D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100" y="9525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72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61277" y="923278"/>
            <a:ext cx="11869445" cy="110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Preventing Fraud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FBABF0-8D85-4A28-A262-F8D42599C2F2}"/>
              </a:ext>
            </a:extLst>
          </p:cNvPr>
          <p:cNvSpPr txBox="1">
            <a:spLocks/>
          </p:cNvSpPr>
          <p:nvPr/>
        </p:nvSpPr>
        <p:spPr>
          <a:xfrm>
            <a:off x="415649" y="2033635"/>
            <a:ext cx="11360700" cy="463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buSzPts val="3600"/>
            </a:pPr>
            <a:r>
              <a:rPr lang="en-US" sz="4500" b="1" dirty="0">
                <a:solidFill>
                  <a:schemeClr val="tx1"/>
                </a:solidFill>
                <a:latin typeface="+mj-lt"/>
              </a:rPr>
              <a:t>Review of Internal Controls</a:t>
            </a:r>
          </a:p>
          <a:p>
            <a:pPr marL="0" indent="0" algn="l">
              <a:buSzPts val="3600"/>
            </a:pPr>
            <a:r>
              <a:rPr lang="en-US" sz="4500" b="1" dirty="0">
                <a:solidFill>
                  <a:schemeClr val="tx1"/>
                </a:solidFill>
                <a:latin typeface="+mj-lt"/>
              </a:rPr>
              <a:t>  -Proper Segregation of Duties</a:t>
            </a:r>
          </a:p>
          <a:p>
            <a:pPr marL="0" indent="0" algn="l">
              <a:buSzPts val="3600"/>
            </a:pPr>
            <a:r>
              <a:rPr lang="en-US" sz="4500" b="1" dirty="0">
                <a:solidFill>
                  <a:schemeClr val="tx1"/>
                </a:solidFill>
                <a:latin typeface="+mj-lt"/>
              </a:rPr>
              <a:t>  -Use of Authorizations, Approvals and Verifications</a:t>
            </a:r>
          </a:p>
          <a:p>
            <a:pPr marL="0" indent="0" algn="l">
              <a:buSzPts val="3600"/>
            </a:pPr>
            <a:r>
              <a:rPr lang="en-US" sz="4500" b="1" dirty="0">
                <a:solidFill>
                  <a:schemeClr val="tx1"/>
                </a:solidFill>
                <a:latin typeface="+mj-lt"/>
              </a:rPr>
              <a:t>  -Physical Safeguards</a:t>
            </a:r>
          </a:p>
          <a:p>
            <a:pPr marL="0" indent="0" algn="l">
              <a:buSzPts val="3600"/>
            </a:pPr>
            <a:r>
              <a:rPr lang="en-US" sz="4500" b="1" dirty="0">
                <a:solidFill>
                  <a:schemeClr val="tx1"/>
                </a:solidFill>
                <a:latin typeface="+mj-lt"/>
              </a:rPr>
              <a:t>  -Control over Assets</a:t>
            </a:r>
          </a:p>
          <a:p>
            <a:pPr marL="0" indent="0" algn="l">
              <a:buSzPts val="3600"/>
            </a:pPr>
            <a:r>
              <a:rPr lang="en-US" sz="4500" b="1" dirty="0">
                <a:solidFill>
                  <a:schemeClr val="tx1"/>
                </a:solidFill>
                <a:latin typeface="+mj-lt"/>
              </a:rPr>
              <a:t>Mandatory Vacations</a:t>
            </a:r>
          </a:p>
          <a:p>
            <a:pPr marL="0" indent="0" algn="l">
              <a:buSzPts val="3600"/>
            </a:pPr>
            <a:r>
              <a:rPr lang="en-US" sz="4500" b="1" dirty="0">
                <a:solidFill>
                  <a:schemeClr val="tx1"/>
                </a:solidFill>
                <a:latin typeface="+mj-lt"/>
              </a:rPr>
              <a:t>Fraud and Ethics Training</a:t>
            </a:r>
          </a:p>
          <a:p>
            <a:pPr marL="0" indent="0" algn="l">
              <a:buSzPts val="3600"/>
            </a:pPr>
            <a:r>
              <a:rPr lang="en-US" sz="4500" b="1" dirty="0">
                <a:solidFill>
                  <a:schemeClr val="tx1"/>
                </a:solidFill>
                <a:latin typeface="+mj-lt"/>
              </a:rPr>
              <a:t>Reporting Mechanism</a:t>
            </a:r>
          </a:p>
          <a:p>
            <a:pPr marL="0" indent="0" algn="l">
              <a:buSzPts val="3600"/>
            </a:pPr>
            <a:r>
              <a:rPr lang="en-US" sz="4500" b="1" dirty="0">
                <a:solidFill>
                  <a:schemeClr val="tx1"/>
                </a:solidFill>
                <a:latin typeface="+mj-lt"/>
              </a:rPr>
              <a:t>Honest and Integrity – Tone at the Top</a:t>
            </a:r>
          </a:p>
          <a:p>
            <a:pPr marL="0" indent="0" algn="l">
              <a:buSzPts val="3600"/>
            </a:pPr>
            <a:r>
              <a:rPr lang="en-US" sz="4500" b="1" dirty="0">
                <a:solidFill>
                  <a:schemeClr val="tx1"/>
                </a:solidFill>
                <a:latin typeface="+mj-lt"/>
              </a:rPr>
              <a:t>Fraud Risk Assessment</a:t>
            </a:r>
          </a:p>
          <a:p>
            <a:pPr marL="0" indent="0" algn="l">
              <a:buSzPts val="3600"/>
            </a:pPr>
            <a:r>
              <a:rPr lang="en-US" sz="4500" b="1" dirty="0">
                <a:solidFill>
                  <a:schemeClr val="tx1"/>
                </a:solidFill>
                <a:latin typeface="+mj-lt"/>
              </a:rPr>
              <a:t>Support Employee Programs</a:t>
            </a:r>
          </a:p>
          <a:p>
            <a:pPr marL="0" indent="0">
              <a:buSzPts val="3600"/>
            </a:pPr>
            <a:endParaRPr lang="en-US" sz="3600" dirty="0">
              <a:solidFill>
                <a:schemeClr val="tx1"/>
              </a:solidFill>
            </a:endParaRPr>
          </a:p>
          <a:p>
            <a:pPr marL="571500" indent="-571500">
              <a:buSzPts val="3600"/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marL="76200" indent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818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61277" y="923278"/>
            <a:ext cx="11869445" cy="110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Detecting Fraud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26C78-DF71-4B36-9758-080F61C1A00F}"/>
              </a:ext>
            </a:extLst>
          </p:cNvPr>
          <p:cNvSpPr txBox="1">
            <a:spLocks/>
          </p:cNvSpPr>
          <p:nvPr/>
        </p:nvSpPr>
        <p:spPr>
          <a:xfrm>
            <a:off x="415600" y="1581115"/>
            <a:ext cx="11360700" cy="2619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Monitoring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Employee Tips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Detection By Accident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Internal Audit, IT and Risk Functions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Forensic Data Analytics (Software)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0E7B0-C58B-4C57-BB62-7E1DD8D6C758}"/>
              </a:ext>
            </a:extLst>
          </p:cNvPr>
          <p:cNvSpPr txBox="1"/>
          <p:nvPr/>
        </p:nvSpPr>
        <p:spPr>
          <a:xfrm>
            <a:off x="3293434" y="4571999"/>
            <a:ext cx="84828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Audit and Monitor for Fraud Threats Consistently</a:t>
            </a:r>
          </a:p>
          <a:p>
            <a:r>
              <a:rPr lang="en-US" sz="2800" dirty="0"/>
              <a:t>Once fraud detection and prevention methods are in place, continue auditing and monitoring for threats. </a:t>
            </a:r>
          </a:p>
        </p:txBody>
      </p:sp>
    </p:spTree>
    <p:extLst>
      <p:ext uri="{BB962C8B-B14F-4D97-AF65-F5344CB8AC3E}">
        <p14:creationId xmlns:p14="http://schemas.microsoft.com/office/powerpoint/2010/main" val="2516058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CA3DE67-2814-4C32-8E43-31EBCA45A4E1}"/>
              </a:ext>
            </a:extLst>
          </p:cNvPr>
          <p:cNvSpPr txBox="1">
            <a:spLocks/>
          </p:cNvSpPr>
          <p:nvPr/>
        </p:nvSpPr>
        <p:spPr>
          <a:xfrm>
            <a:off x="415600" y="73624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</a:rPr>
              <a:t>In The News:  Yale University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C1FD36-2FCC-4E8B-8DFB-B79757692B74}"/>
              </a:ext>
            </a:extLst>
          </p:cNvPr>
          <p:cNvSpPr txBox="1">
            <a:spLocks/>
          </p:cNvSpPr>
          <p:nvPr/>
        </p:nvSpPr>
        <p:spPr>
          <a:xfrm>
            <a:off x="415600" y="1581115"/>
            <a:ext cx="11360700" cy="4943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l"/>
            <a:r>
              <a:rPr lang="en-US" sz="4400" dirty="0">
                <a:solidFill>
                  <a:schemeClr val="tx1"/>
                </a:solidFill>
              </a:rPr>
              <a:t>Facts</a:t>
            </a:r>
          </a:p>
          <a:p>
            <a:pPr marL="76200" indent="0" algn="l"/>
            <a:endParaRPr lang="en-US" sz="36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Jamie </a:t>
            </a:r>
            <a:r>
              <a:rPr lang="en-US" sz="2600" dirty="0" err="1">
                <a:solidFill>
                  <a:schemeClr val="tx1"/>
                </a:solidFill>
              </a:rPr>
              <a:t>Petrone</a:t>
            </a:r>
            <a:r>
              <a:rPr lang="en-US" sz="2600" dirty="0">
                <a:solidFill>
                  <a:schemeClr val="tx1"/>
                </a:solidFill>
              </a:rPr>
              <a:t>-Codrington, Lead Administrator, Yale School of Medicine’s Department of Emergency Medicine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Theft of $40 million of purchased computer and hardware and resold it to out of state resellers for personal gain over a decade ($25.5 million of the $40 million was stolen in the last 3 years of the fraud)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Stayed below the Fixed Asset $10,000 threshold and would provide false justification and doctor emails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Wired proceeds to a company that she was a principal owner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Spent $20 million of the proceeds:  $4 million on travel, $4 million spent on entertainment and $2.5 million spent on retail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On her tax return for 4 years, she wrote off the stolen equipment as business expenses and didn’t file a returns for 4 years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Yale had alerted authorities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Since the incident, Yale has worked to identify and correct gaps in its internal financial controls</a:t>
            </a:r>
          </a:p>
          <a:p>
            <a:pPr marL="76200" indent="0" algn="l"/>
            <a:endParaRPr lang="en-US" sz="3600" dirty="0">
              <a:solidFill>
                <a:schemeClr val="tx1"/>
              </a:solidFill>
            </a:endParaRPr>
          </a:p>
          <a:p>
            <a:pPr marL="76200" indent="0" algn="l"/>
            <a:endParaRPr lang="en-US" dirty="0">
              <a:solidFill>
                <a:schemeClr val="tx1"/>
              </a:solidFill>
            </a:endParaRPr>
          </a:p>
          <a:p>
            <a:pPr marL="76200" indent="0" algn="l"/>
            <a:endParaRPr lang="en-US" dirty="0">
              <a:solidFill>
                <a:schemeClr val="tx1"/>
              </a:solidFill>
            </a:endParaRPr>
          </a:p>
          <a:p>
            <a:pPr marL="76200" indent="0"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6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CA3DE67-2814-4C32-8E43-31EBCA45A4E1}"/>
              </a:ext>
            </a:extLst>
          </p:cNvPr>
          <p:cNvSpPr txBox="1">
            <a:spLocks/>
          </p:cNvSpPr>
          <p:nvPr/>
        </p:nvSpPr>
        <p:spPr>
          <a:xfrm>
            <a:off x="415600" y="73624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</a:rPr>
              <a:t>In The News:  Yale University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C1FD36-2FCC-4E8B-8DFB-B79757692B74}"/>
              </a:ext>
            </a:extLst>
          </p:cNvPr>
          <p:cNvSpPr txBox="1">
            <a:spLocks/>
          </p:cNvSpPr>
          <p:nvPr/>
        </p:nvSpPr>
        <p:spPr>
          <a:xfrm>
            <a:off x="415600" y="1581115"/>
            <a:ext cx="11360700" cy="437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l"/>
            <a:r>
              <a:rPr lang="en-US" sz="5400" dirty="0">
                <a:solidFill>
                  <a:schemeClr val="tx1"/>
                </a:solidFill>
              </a:rPr>
              <a:t>Outcome</a:t>
            </a:r>
          </a:p>
          <a:p>
            <a:pPr marL="76200" indent="0"/>
            <a:endParaRPr lang="en-US" sz="54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Arrested in September 2021, As part of a plea deal, </a:t>
            </a:r>
            <a:r>
              <a:rPr lang="en-US" sz="4400" dirty="0" err="1">
                <a:solidFill>
                  <a:schemeClr val="tx1"/>
                </a:solidFill>
              </a:rPr>
              <a:t>Petrone</a:t>
            </a:r>
            <a:r>
              <a:rPr lang="en-US" sz="4400" dirty="0">
                <a:solidFill>
                  <a:schemeClr val="tx1"/>
                </a:solidFill>
              </a:rPr>
              <a:t>-Codrington pled guilty to wire fraud and filing a false tax return, sentenced to 9 years in prison in October 2022 with 3 years supervised release, she was ordered to pay restitution  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chemeClr val="tx1"/>
                </a:solidFill>
              </a:rPr>
              <a:t>Petrone</a:t>
            </a:r>
            <a:r>
              <a:rPr lang="en-US" sz="4400" dirty="0">
                <a:solidFill>
                  <a:schemeClr val="tx1"/>
                </a:solidFill>
              </a:rPr>
              <a:t>-Codrington agreed to forfeit $560,421.14 from the company bank account, in addition to six luxury cars: a 2014 Mercedes-Benz G550, a 2017 Land Rover/Range Rover </a:t>
            </a:r>
            <a:r>
              <a:rPr lang="en-US" sz="4400" dirty="0" err="1">
                <a:solidFill>
                  <a:schemeClr val="tx1"/>
                </a:solidFill>
              </a:rPr>
              <a:t>SVAutobiography</a:t>
            </a:r>
            <a:r>
              <a:rPr lang="en-US" sz="4400" dirty="0">
                <a:solidFill>
                  <a:schemeClr val="tx1"/>
                </a:solidFill>
              </a:rPr>
              <a:t>, a 2015 Cadillac Escalade Premium, a 2020 Mercedes Benz Model E450A, a 2016 Cadillac Escalade (4 Door Sport) and a 2018 Dodge Charger, she also agreed to liquidate three Connecticut properties pursuant to her restitution obligation and a property she owns in Georgia will also be subject to seizure and liquidation</a:t>
            </a:r>
          </a:p>
          <a:p>
            <a:pPr marL="76200" indent="0" algn="l"/>
            <a:endParaRPr lang="en-US" sz="3600" dirty="0">
              <a:solidFill>
                <a:schemeClr val="tx1"/>
              </a:solidFill>
            </a:endParaRPr>
          </a:p>
          <a:p>
            <a:pPr marL="76200" indent="0" algn="l"/>
            <a:endParaRPr lang="en-US" dirty="0">
              <a:solidFill>
                <a:schemeClr val="tx1"/>
              </a:solidFill>
            </a:endParaRPr>
          </a:p>
          <a:p>
            <a:pPr marL="76200" indent="0" algn="l"/>
            <a:endParaRPr lang="en-US" dirty="0">
              <a:solidFill>
                <a:schemeClr val="tx1"/>
              </a:solidFill>
            </a:endParaRPr>
          </a:p>
          <a:p>
            <a:pPr marL="76200" indent="0"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C1FD36-2FCC-4E8B-8DFB-B79757692B74}"/>
              </a:ext>
            </a:extLst>
          </p:cNvPr>
          <p:cNvSpPr txBox="1">
            <a:spLocks/>
          </p:cNvSpPr>
          <p:nvPr/>
        </p:nvSpPr>
        <p:spPr>
          <a:xfrm>
            <a:off x="415600" y="1581115"/>
            <a:ext cx="11360700" cy="501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l"/>
            <a:r>
              <a:rPr lang="en-US" sz="5100" dirty="0">
                <a:solidFill>
                  <a:schemeClr val="tx1"/>
                </a:solidFill>
              </a:rPr>
              <a:t>Facts</a:t>
            </a:r>
          </a:p>
          <a:p>
            <a:pPr marL="76200" indent="0" algn="l"/>
            <a:endParaRPr lang="en-US" sz="33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1"/>
                </a:solidFill>
              </a:rPr>
              <a:t>Kiesha Pope, Director of Financial Aid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1"/>
                </a:solidFill>
              </a:rPr>
              <a:t>Theft of at least $230,000 in Student Financial Aid Funds/grant funds from 2006-2017, could be as high as $398,000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1"/>
                </a:solidFill>
              </a:rPr>
              <a:t>Manufactured or boosted financial aid eligibility for individuals, often her family members, who were not in fact eligible for financial aid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1"/>
                </a:solidFill>
              </a:rPr>
              <a:t>Pope fraudulently overrode Reynolds' internal automated controls to manually place her co-conspirators in a status that guaranteed their continued receipt of financial aid funds (son, ex-fiancé, daughter, goddaughter, cousin)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1"/>
                </a:solidFill>
              </a:rPr>
              <a:t>Directed 4 co-conspirators to send the majority of financial funds to her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1"/>
                </a:solidFill>
              </a:rPr>
              <a:t>Spent funds on personal expenses, vacations, retail shopping and expenses for her daughter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1"/>
                </a:solidFill>
              </a:rPr>
              <a:t>In 2017, the college confronted Pope about her relationships with various academically ineligible students receiving financial aid, she alleged the students had supporting documentation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1"/>
                </a:solidFill>
              </a:rPr>
              <a:t>When pressed by the College, she resigned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1"/>
                </a:solidFill>
              </a:rPr>
              <a:t>In a press release, Reynolds stated Leadership of the Financial Aid and college leaders responsible for its oversight during the time period are no longer employed by the College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chemeClr val="tx1"/>
                </a:solidFill>
              </a:rPr>
              <a:t>New leadership has worked diligently to ensure the integrity of all aspects of the financial aid operations</a:t>
            </a:r>
          </a:p>
          <a:p>
            <a:pPr marL="76200" indent="0" algn="l"/>
            <a:endParaRPr lang="en-US" dirty="0">
              <a:solidFill>
                <a:schemeClr val="tx1"/>
              </a:solidFill>
            </a:endParaRPr>
          </a:p>
          <a:p>
            <a:pPr marL="76200" indent="0"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148C25E-B36A-4F5B-944A-7B5BF56D2243}"/>
              </a:ext>
            </a:extLst>
          </p:cNvPr>
          <p:cNvSpPr txBox="1">
            <a:spLocks/>
          </p:cNvSpPr>
          <p:nvPr/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</a:rPr>
              <a:t>In The News:  J. </a:t>
            </a:r>
            <a:r>
              <a:rPr lang="en-US" sz="3200" b="1" dirty="0" err="1">
                <a:solidFill>
                  <a:schemeClr val="tx1"/>
                </a:solidFill>
              </a:rPr>
              <a:t>Sargeant</a:t>
            </a:r>
            <a:r>
              <a:rPr lang="en-US" sz="3200" b="1" dirty="0">
                <a:solidFill>
                  <a:schemeClr val="tx1"/>
                </a:solidFill>
              </a:rPr>
              <a:t> Reynolds Community College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45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04FD9D7-0603-458A-AA37-B1CA8CC6774D}"/>
              </a:ext>
            </a:extLst>
          </p:cNvPr>
          <p:cNvSpPr txBox="1">
            <a:spLocks/>
          </p:cNvSpPr>
          <p:nvPr/>
        </p:nvSpPr>
        <p:spPr>
          <a:xfrm>
            <a:off x="415600" y="817615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</a:rPr>
              <a:t>In The News:  J. </a:t>
            </a:r>
            <a:r>
              <a:rPr lang="en-US" sz="3200" b="1" dirty="0" err="1">
                <a:solidFill>
                  <a:schemeClr val="tx1"/>
                </a:solidFill>
              </a:rPr>
              <a:t>Sargeant</a:t>
            </a:r>
            <a:r>
              <a:rPr lang="en-US" sz="3200" b="1" dirty="0">
                <a:solidFill>
                  <a:schemeClr val="tx1"/>
                </a:solidFill>
              </a:rPr>
              <a:t> Reynolds Community College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DB5A129-0BF5-48D2-83A5-AD817C954712}"/>
              </a:ext>
            </a:extLst>
          </p:cNvPr>
          <p:cNvSpPr txBox="1">
            <a:spLocks/>
          </p:cNvSpPr>
          <p:nvPr/>
        </p:nvSpPr>
        <p:spPr>
          <a:xfrm>
            <a:off x="415600" y="1800190"/>
            <a:ext cx="11360700" cy="437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l"/>
            <a:r>
              <a:rPr lang="en-US" sz="3600" dirty="0">
                <a:solidFill>
                  <a:schemeClr val="tx1"/>
                </a:solidFill>
              </a:rPr>
              <a:t>Outcome</a:t>
            </a:r>
          </a:p>
          <a:p>
            <a:pPr marL="76200" indent="0" algn="l"/>
            <a:endParaRPr lang="en-US" sz="36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/>
                </a:solidFill>
              </a:rPr>
              <a:t>Pope resigned, she was charged with conspiring to commit wire fraud, wire fraud and aggravated identify theft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sz="25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/>
                </a:solidFill>
              </a:rPr>
              <a:t>The President testified at the trial and Pope’s crimes had damaged the reputation of the College, demoralized the financial aid staff and most likely cost the College some philanthropic investments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sz="25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/>
                </a:solidFill>
              </a:rPr>
              <a:t>Sentenced to 5 years in prison and restitution of $230,000</a:t>
            </a:r>
          </a:p>
          <a:p>
            <a:pPr marL="76200" indent="0"/>
            <a:endParaRPr lang="en-US" dirty="0">
              <a:solidFill>
                <a:schemeClr val="bg1"/>
              </a:solidFill>
            </a:endParaRPr>
          </a:p>
          <a:p>
            <a:pPr marL="76200" indent="0"/>
            <a:endParaRPr lang="en-US" dirty="0"/>
          </a:p>
          <a:p>
            <a:pPr marL="7620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09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04FD9D7-0603-458A-AA37-B1CA8CC6774D}"/>
              </a:ext>
            </a:extLst>
          </p:cNvPr>
          <p:cNvSpPr txBox="1">
            <a:spLocks/>
          </p:cNvSpPr>
          <p:nvPr/>
        </p:nvSpPr>
        <p:spPr>
          <a:xfrm>
            <a:off x="415600" y="817615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</a:rPr>
              <a:t>Why are Universities susceptible to fraud?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DB5A129-0BF5-48D2-83A5-AD817C954712}"/>
              </a:ext>
            </a:extLst>
          </p:cNvPr>
          <p:cNvSpPr txBox="1">
            <a:spLocks/>
          </p:cNvSpPr>
          <p:nvPr/>
        </p:nvSpPr>
        <p:spPr>
          <a:xfrm>
            <a:off x="415600" y="1800190"/>
            <a:ext cx="11360700" cy="437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/>
            <a:endParaRPr lang="en-US" dirty="0">
              <a:solidFill>
                <a:schemeClr val="bg1"/>
              </a:solidFill>
            </a:endParaRPr>
          </a:p>
          <a:p>
            <a:pPr marL="76200" indent="0"/>
            <a:endParaRPr lang="en-US" dirty="0"/>
          </a:p>
          <a:p>
            <a:pPr marL="76200" indent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E53C0A-D643-44EF-B865-E312CE4A7F4E}"/>
              </a:ext>
            </a:extLst>
          </p:cNvPr>
          <p:cNvSpPr txBox="1">
            <a:spLocks/>
          </p:cNvSpPr>
          <p:nvPr/>
        </p:nvSpPr>
        <p:spPr>
          <a:xfrm>
            <a:off x="415600" y="1914490"/>
            <a:ext cx="11360700" cy="437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Budget cuts create little or no segregation of duties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Long tenures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Lower overall salaries in 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Policies/procedures are not communicated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No anti-fraud training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Reporting structure is siloed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Low risk of detection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Low risk of prosecution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People don’t realized there could be a problem</a:t>
            </a:r>
          </a:p>
          <a:p>
            <a:pPr marL="419100" indent="-342900" algn="l">
              <a:buFont typeface="Arial" panose="020B0604020202020204" pitchFamily="34" charset="0"/>
              <a:buChar char="•"/>
            </a:pPr>
            <a:endParaRPr lang="en-US" b="1">
              <a:solidFill>
                <a:schemeClr val="tx1"/>
              </a:solidFill>
            </a:endParaRPr>
          </a:p>
          <a:p>
            <a:pPr marL="419100" indent="-342900" algn="l">
              <a:buFont typeface="Arial" panose="020B0604020202020204" pitchFamily="34" charset="0"/>
              <a:buChar char="•"/>
            </a:pPr>
            <a:endParaRPr lang="en-US" b="1">
              <a:solidFill>
                <a:schemeClr val="tx1"/>
              </a:solidFill>
            </a:endParaRPr>
          </a:p>
          <a:p>
            <a:pPr marL="419100" indent="-342900" algn="l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5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958789" y="1818712"/>
            <a:ext cx="10002982" cy="336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600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An intentional or deliberate act to deprive another of property or money by guile, deception, or other unfair means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9524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44858" y="2579327"/>
            <a:ext cx="10502283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How can you help?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5846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E43436-3EF5-47BB-B81F-F0468312C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831" y="931661"/>
            <a:ext cx="6002337" cy="54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429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49382" y="1901536"/>
            <a:ext cx="3995882" cy="194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Fraud Detection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76CCA8-54A0-4B2A-B3C9-3577DECF4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400" y="800100"/>
            <a:ext cx="6908800" cy="584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2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">
            <a:extLst>
              <a:ext uri="{FF2B5EF4-FFF2-40B4-BE49-F238E27FC236}">
                <a16:creationId xmlns:a16="http://schemas.microsoft.com/office/drawing/2014/main" id="{5BEEB4A6-4511-4648-8EAF-3924CFA9F96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65017" y="907545"/>
            <a:ext cx="10609623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Duty to Report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5;p1">
            <a:extLst>
              <a:ext uri="{FF2B5EF4-FFF2-40B4-BE49-F238E27FC236}">
                <a16:creationId xmlns:a16="http://schemas.microsoft.com/office/drawing/2014/main" id="{83B63B44-6586-4DCD-9A73-3525B8F392E6}"/>
              </a:ext>
            </a:extLst>
          </p:cNvPr>
          <p:cNvSpPr txBox="1">
            <a:spLocks/>
          </p:cNvSpPr>
          <p:nvPr/>
        </p:nvSpPr>
        <p:spPr>
          <a:xfrm>
            <a:off x="906643" y="2818946"/>
            <a:ext cx="10378713" cy="291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 algn="l"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cs typeface="Arial"/>
              </a:rPr>
              <a:t>State law requires that you report fraud and the law protects you from retaliation. (§</a:t>
            </a:r>
            <a:r>
              <a:rPr lang="en-US" sz="3600" dirty="0">
                <a:latin typeface="Arial"/>
                <a:cs typeface="Arial"/>
                <a:hlinkClick r:id="rId4" tooltip="NCGS 126-84 Protection for Reporting Improper Government Activit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126-84</a:t>
            </a:r>
            <a:r>
              <a:rPr lang="en-US" sz="3600" dirty="0">
                <a:latin typeface="Arial"/>
                <a:cs typeface="Arial"/>
              </a:rPr>
              <a:t>;</a:t>
            </a:r>
            <a:r>
              <a:rPr lang="en-US" sz="3600" dirty="0">
                <a:latin typeface="Arial"/>
                <a:cs typeface="Arial"/>
                <a:hlinkClick r:id="rId5" tooltip="NCGS 126-85 Protection from retali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126-85</a:t>
            </a:r>
            <a:r>
              <a:rPr lang="en-US" sz="3600" dirty="0">
                <a:latin typeface="Arial"/>
                <a:cs typeface="Arial"/>
              </a:rPr>
              <a:t>) </a:t>
            </a:r>
          </a:p>
          <a:p>
            <a:pPr marL="571500" indent="-571500" algn="l"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indent="-571500" algn="l"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Standards of Conduct – UP 804</a:t>
            </a:r>
          </a:p>
          <a:p>
            <a:pPr marL="571500" indent="-571500" algn="l"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endParaRPr lang="en-US" sz="3600" dirty="0">
              <a:latin typeface="Arial"/>
              <a:ea typeface="Arial"/>
              <a:cs typeface="Arial"/>
              <a:sym typeface="Arial"/>
            </a:endParaRPr>
          </a:p>
          <a:p>
            <a:pPr marL="571500" indent="-571500" algn="l"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Whistleblower Protection – UP 803</a:t>
            </a:r>
          </a:p>
        </p:txBody>
      </p:sp>
    </p:spTree>
    <p:extLst>
      <p:ext uri="{BB962C8B-B14F-4D97-AF65-F5344CB8AC3E}">
        <p14:creationId xmlns:p14="http://schemas.microsoft.com/office/powerpoint/2010/main" val="2881910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03199" y="774380"/>
            <a:ext cx="11619345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Options for Reporting Fraud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887766" y="1884217"/>
            <a:ext cx="10360241" cy="453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93750" indent="-742950" algn="l">
              <a:buFont typeface="+mj-lt"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</a:p>
          <a:p>
            <a:pPr marL="793750" indent="-742950" algn="l">
              <a:buFont typeface="+mj-lt"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Internal Audit</a:t>
            </a:r>
          </a:p>
          <a:p>
            <a:pPr marL="508000" lvl="1" indent="0"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(704) 687-5693 </a:t>
            </a:r>
          </a:p>
          <a:p>
            <a:pPr marL="793750" indent="-742950" algn="l">
              <a:buFont typeface="+mj-lt"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University’s third party anonymous hotline</a:t>
            </a:r>
          </a:p>
          <a:p>
            <a:pPr marL="1422400" lvl="3" indent="0"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(844) 251-1873 or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https://secure.ethicspoint.com/domain/media/en/gui/43118/index.html</a:t>
            </a:r>
          </a:p>
          <a:p>
            <a:pPr marL="793750" indent="-742950" algn="l">
              <a:buFont typeface="+mj-lt"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Office of the State Auditor (also anonymous)</a:t>
            </a:r>
          </a:p>
          <a:p>
            <a:pPr marL="965200" lvl="2" indent="0"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(800) 730-TIPS (8477)</a:t>
            </a:r>
          </a:p>
          <a:p>
            <a:pPr marL="965200" lvl="2" indent="0"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5200" lvl="2" indent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you see a crime, contact the police.)</a:t>
            </a:r>
          </a:p>
          <a:p>
            <a:pPr marL="965200" lvl="2" indent="0"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2858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-265927" y="2525027"/>
            <a:ext cx="4177526" cy="180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Internal Audit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F507B-DF6F-4F21-8AD2-8544EDDDC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003" y="1003300"/>
            <a:ext cx="7947854" cy="5056214"/>
          </a:xfrm>
          <a:prstGeom prst="rect">
            <a:avLst/>
          </a:prstGeom>
        </p:spPr>
      </p:pic>
      <p:sp>
        <p:nvSpPr>
          <p:cNvPr id="5" name="Left Arrow 17">
            <a:extLst>
              <a:ext uri="{FF2B5EF4-FFF2-40B4-BE49-F238E27FC236}">
                <a16:creationId xmlns:a16="http://schemas.microsoft.com/office/drawing/2014/main" id="{D27BD406-AA4E-4FF2-9990-8D8D5A868B8A}"/>
              </a:ext>
            </a:extLst>
          </p:cNvPr>
          <p:cNvSpPr/>
          <p:nvPr/>
        </p:nvSpPr>
        <p:spPr bwMode="auto">
          <a:xfrm rot="1794467">
            <a:off x="9734028" y="5538472"/>
            <a:ext cx="2362200" cy="1015069"/>
          </a:xfrm>
          <a:prstGeom prst="leftArrow">
            <a:avLst>
              <a:gd name="adj1" fmla="val 42721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Hotline link</a:t>
            </a:r>
          </a:p>
        </p:txBody>
      </p:sp>
    </p:spTree>
    <p:extLst>
      <p:ext uri="{BB962C8B-B14F-4D97-AF65-F5344CB8AC3E}">
        <p14:creationId xmlns:p14="http://schemas.microsoft.com/office/powerpoint/2010/main" val="35750901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-520701" y="2738022"/>
            <a:ext cx="4606637" cy="138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000" b="1" dirty="0" err="1">
                <a:solidFill>
                  <a:srgbClr val="385723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EthicsPoint</a:t>
            </a:r>
            <a:r>
              <a:rPr lang="en-US" sz="4000" b="1" dirty="0">
                <a:solidFill>
                  <a:srgbClr val="385723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sz="4000" b="1" dirty="0">
                <a:solidFill>
                  <a:srgbClr val="385723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4000" b="1" dirty="0">
                <a:solidFill>
                  <a:srgbClr val="385723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Hotline</a:t>
            </a:r>
            <a:endParaRPr sz="4000" b="1" dirty="0">
              <a:solidFill>
                <a:srgbClr val="3857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F496D-9623-4540-A4C2-1D71F3D98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103" y="914400"/>
            <a:ext cx="8571998" cy="55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29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6183" y="1960489"/>
            <a:ext cx="4839854" cy="26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solidFill>
                  <a:srgbClr val="385723"/>
                </a:solidFill>
                <a:latin typeface="Arial"/>
                <a:ea typeface="Arial"/>
                <a:cs typeface="Arial"/>
                <a:sym typeface="Arial"/>
              </a:rPr>
              <a:t>Office of the State Auditor</a:t>
            </a:r>
            <a:endParaRPr b="1" dirty="0">
              <a:solidFill>
                <a:srgbClr val="3857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F0BCC-4DC9-4F2F-86FB-1527FA399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965" y="1646611"/>
            <a:ext cx="2865438" cy="35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902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B6109D-8A6B-47F9-AF7C-2C76F250A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5699"/>
            <a:ext cx="9144000" cy="1211263"/>
          </a:xfrm>
        </p:spPr>
        <p:txBody>
          <a:bodyPr/>
          <a:lstStyle/>
          <a:p>
            <a:r>
              <a:rPr lang="en-US" dirty="0"/>
              <a:t>Test Your Knowledge</a:t>
            </a:r>
          </a:p>
        </p:txBody>
      </p:sp>
      <p:pic>
        <p:nvPicPr>
          <p:cNvPr id="8" name="Picture 4" descr="Image result for Thinking Cartoon">
            <a:extLst>
              <a:ext uri="{FF2B5EF4-FFF2-40B4-BE49-F238E27FC236}">
                <a16:creationId xmlns:a16="http://schemas.microsoft.com/office/drawing/2014/main" id="{84FBBD1E-FE31-43CB-ABE9-393B06EA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42" y="3252788"/>
            <a:ext cx="2906713" cy="2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290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3999" y="2127164"/>
            <a:ext cx="9143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 3a:  What is the #1 weakness that allows fraud to occur?</a:t>
            </a:r>
          </a:p>
          <a:p>
            <a:endParaRPr lang="en-US" sz="3200" dirty="0"/>
          </a:p>
          <a:p>
            <a:r>
              <a:rPr lang="en-US" sz="3200" dirty="0"/>
              <a:t>a. not enough staff</a:t>
            </a:r>
          </a:p>
          <a:p>
            <a:endParaRPr lang="en-US" sz="3200" dirty="0"/>
          </a:p>
          <a:p>
            <a:r>
              <a:rPr lang="en-US" sz="3200" dirty="0"/>
              <a:t>b. lack of internal controls</a:t>
            </a:r>
          </a:p>
          <a:p>
            <a:endParaRPr lang="en-US" sz="3200" dirty="0"/>
          </a:p>
          <a:p>
            <a:r>
              <a:rPr lang="en-US" sz="3200" dirty="0"/>
              <a:t>c. poor tone at the top</a:t>
            </a:r>
          </a:p>
        </p:txBody>
      </p:sp>
    </p:spTree>
    <p:extLst>
      <p:ext uri="{BB962C8B-B14F-4D97-AF65-F5344CB8AC3E}">
        <p14:creationId xmlns:p14="http://schemas.microsoft.com/office/powerpoint/2010/main" val="297050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856033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The  Cost of Fraud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914400" y="2369127"/>
            <a:ext cx="10002982" cy="274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How much is the average cost of fraud?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sz="3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5% of annual revenue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sz="3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How much is that to the University?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A3A94-EE2A-4E7A-AD24-4E773C4B46FB}"/>
              </a:ext>
            </a:extLst>
          </p:cNvPr>
          <p:cNvSpPr txBox="1"/>
          <p:nvPr/>
        </p:nvSpPr>
        <p:spPr>
          <a:xfrm>
            <a:off x="2868967" y="5044736"/>
            <a:ext cx="645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$40.7 million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DB133-FDAB-4448-B295-322557A0F12B}"/>
              </a:ext>
            </a:extLst>
          </p:cNvPr>
          <p:cNvSpPr txBox="1"/>
          <p:nvPr/>
        </p:nvSpPr>
        <p:spPr>
          <a:xfrm>
            <a:off x="328083" y="6104333"/>
            <a:ext cx="473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Upon Total FY2022 Operating and Non-Operating Revenue of UNC Charlotte</a:t>
            </a:r>
          </a:p>
        </p:txBody>
      </p:sp>
    </p:spTree>
    <p:extLst>
      <p:ext uri="{BB962C8B-B14F-4D97-AF65-F5344CB8AC3E}">
        <p14:creationId xmlns:p14="http://schemas.microsoft.com/office/powerpoint/2010/main" val="14522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Answer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3999" y="2127164"/>
            <a:ext cx="9143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 3a:  What is the #1 weakness that allows fraud to occur?</a:t>
            </a:r>
          </a:p>
          <a:p>
            <a:endParaRPr lang="en-US" sz="3200" dirty="0"/>
          </a:p>
          <a:p>
            <a:r>
              <a:rPr lang="en-US" sz="3200" dirty="0"/>
              <a:t>a. not enough staff</a:t>
            </a:r>
          </a:p>
          <a:p>
            <a:endParaRPr lang="en-US" sz="3200" dirty="0"/>
          </a:p>
          <a:p>
            <a:r>
              <a:rPr lang="en-US" sz="3200" u="sng" dirty="0"/>
              <a:t>b. lack of internal controls</a:t>
            </a:r>
          </a:p>
          <a:p>
            <a:endParaRPr lang="en-US" sz="3200" dirty="0"/>
          </a:p>
          <a:p>
            <a:r>
              <a:rPr lang="en-US" sz="3200" dirty="0"/>
              <a:t>c. poor tone at the top</a:t>
            </a:r>
          </a:p>
        </p:txBody>
      </p:sp>
    </p:spTree>
    <p:extLst>
      <p:ext uri="{BB962C8B-B14F-4D97-AF65-F5344CB8AC3E}">
        <p14:creationId xmlns:p14="http://schemas.microsoft.com/office/powerpoint/2010/main" val="4790621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3999" y="2127164"/>
            <a:ext cx="914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3b:  Which of the following is an internal control?</a:t>
            </a:r>
          </a:p>
          <a:p>
            <a:endParaRPr lang="en-US" sz="2800" dirty="0"/>
          </a:p>
          <a:p>
            <a:r>
              <a:rPr lang="en-US" sz="2800" dirty="0"/>
              <a:t>a. segregation of duties</a:t>
            </a:r>
          </a:p>
          <a:p>
            <a:endParaRPr lang="en-US" sz="2800" dirty="0"/>
          </a:p>
          <a:p>
            <a:r>
              <a:rPr lang="en-US" sz="2800" dirty="0"/>
              <a:t>b. authorization and approval</a:t>
            </a:r>
          </a:p>
          <a:p>
            <a:endParaRPr lang="en-US" sz="2800" dirty="0"/>
          </a:p>
          <a:p>
            <a:r>
              <a:rPr lang="en-US" sz="2800" dirty="0"/>
              <a:t>c. asset inventory</a:t>
            </a:r>
          </a:p>
          <a:p>
            <a:endParaRPr lang="en-US" sz="2800" dirty="0"/>
          </a:p>
          <a:p>
            <a:r>
              <a:rPr lang="en-US" sz="2800" dirty="0"/>
              <a:t>d.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4621755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Answer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3999" y="2127164"/>
            <a:ext cx="914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3b:  Which of the following is an internal control?</a:t>
            </a:r>
          </a:p>
          <a:p>
            <a:endParaRPr lang="en-US" sz="2800" dirty="0"/>
          </a:p>
          <a:p>
            <a:r>
              <a:rPr lang="en-US" sz="2800" dirty="0"/>
              <a:t>a. segregation of duties</a:t>
            </a:r>
          </a:p>
          <a:p>
            <a:endParaRPr lang="en-US" sz="2800" dirty="0"/>
          </a:p>
          <a:p>
            <a:r>
              <a:rPr lang="en-US" sz="2800" dirty="0"/>
              <a:t>b. authorization and approval</a:t>
            </a:r>
          </a:p>
          <a:p>
            <a:endParaRPr lang="en-US" sz="2800" dirty="0"/>
          </a:p>
          <a:p>
            <a:r>
              <a:rPr lang="en-US" sz="2800" dirty="0"/>
              <a:t>c. asset inventory</a:t>
            </a:r>
          </a:p>
          <a:p>
            <a:endParaRPr lang="en-US" sz="2800" dirty="0"/>
          </a:p>
          <a:p>
            <a:r>
              <a:rPr lang="en-US" sz="2800" u="sng" dirty="0"/>
              <a:t>d. all of the above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6256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3999" y="2127164"/>
            <a:ext cx="9143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 3c:  Who has a responsibility to report suspected fraud, waste, and abuse?</a:t>
            </a:r>
          </a:p>
          <a:p>
            <a:endParaRPr lang="en-US" sz="3200" dirty="0"/>
          </a:p>
          <a:p>
            <a:r>
              <a:rPr lang="en-US" sz="3200" dirty="0"/>
              <a:t>a. all employees</a:t>
            </a:r>
          </a:p>
          <a:p>
            <a:endParaRPr lang="en-US" sz="3200" dirty="0"/>
          </a:p>
          <a:p>
            <a:r>
              <a:rPr lang="en-US" sz="3200" dirty="0"/>
              <a:t>b. supervisors</a:t>
            </a:r>
          </a:p>
          <a:p>
            <a:endParaRPr lang="en-US" sz="3200" dirty="0"/>
          </a:p>
          <a:p>
            <a:r>
              <a:rPr lang="en-US" sz="3200" dirty="0"/>
              <a:t>c. Vice Chancellors</a:t>
            </a:r>
          </a:p>
        </p:txBody>
      </p:sp>
    </p:spTree>
    <p:extLst>
      <p:ext uri="{BB962C8B-B14F-4D97-AF65-F5344CB8AC3E}">
        <p14:creationId xmlns:p14="http://schemas.microsoft.com/office/powerpoint/2010/main" val="15896242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1143636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Answer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60F1C-FEEC-4CDC-8C73-E30C07ED8BD1}"/>
              </a:ext>
            </a:extLst>
          </p:cNvPr>
          <p:cNvSpPr txBox="1"/>
          <p:nvPr/>
        </p:nvSpPr>
        <p:spPr>
          <a:xfrm>
            <a:off x="1523999" y="2127164"/>
            <a:ext cx="9143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 3c:  Who has a responsibility to report suspected fraud, waste, and abuse?</a:t>
            </a:r>
          </a:p>
          <a:p>
            <a:endParaRPr lang="en-US" sz="3200" dirty="0"/>
          </a:p>
          <a:p>
            <a:r>
              <a:rPr lang="en-US" sz="3200" u="sng" dirty="0"/>
              <a:t>a. all employees</a:t>
            </a:r>
          </a:p>
          <a:p>
            <a:endParaRPr lang="en-US" sz="3200" dirty="0"/>
          </a:p>
          <a:p>
            <a:r>
              <a:rPr lang="en-US" sz="3200" dirty="0"/>
              <a:t>b. supervisors</a:t>
            </a:r>
          </a:p>
          <a:p>
            <a:endParaRPr lang="en-US" sz="3200" dirty="0"/>
          </a:p>
          <a:p>
            <a:r>
              <a:rPr lang="en-US" sz="3200" dirty="0"/>
              <a:t>c. Vice Chancellors</a:t>
            </a:r>
          </a:p>
        </p:txBody>
      </p:sp>
    </p:spTree>
    <p:extLst>
      <p:ext uri="{BB962C8B-B14F-4D97-AF65-F5344CB8AC3E}">
        <p14:creationId xmlns:p14="http://schemas.microsoft.com/office/powerpoint/2010/main" val="16567212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907545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Recap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914400" y="2369127"/>
            <a:ext cx="10002982" cy="30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800" dirty="0">
                <a:latin typeface="Arial"/>
                <a:ea typeface="Arial"/>
                <a:cs typeface="Arial"/>
                <a:sym typeface="Arial"/>
              </a:rPr>
              <a:t>Definition of fraud</a:t>
            </a: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800" dirty="0">
                <a:latin typeface="Arial"/>
                <a:ea typeface="Arial"/>
                <a:cs typeface="Arial"/>
                <a:sym typeface="Arial"/>
              </a:rPr>
              <a:t>Three types of occupational fraud</a:t>
            </a: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800" dirty="0">
                <a:latin typeface="Arial"/>
                <a:ea typeface="Arial"/>
                <a:cs typeface="Arial"/>
                <a:sym typeface="Arial"/>
              </a:rPr>
              <a:t>Fraud prevention and detection</a:t>
            </a: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800" dirty="0">
                <a:latin typeface="Arial"/>
                <a:ea typeface="Arial"/>
                <a:cs typeface="Arial"/>
                <a:sym typeface="Arial"/>
              </a:rPr>
              <a:t>Monitor</a:t>
            </a: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800" dirty="0">
                <a:latin typeface="Arial"/>
                <a:ea typeface="Arial"/>
                <a:cs typeface="Arial"/>
                <a:sym typeface="Arial"/>
              </a:rPr>
              <a:t>How you can help</a:t>
            </a:r>
          </a:p>
        </p:txBody>
      </p:sp>
    </p:spTree>
    <p:extLst>
      <p:ext uri="{BB962C8B-B14F-4D97-AF65-F5344CB8AC3E}">
        <p14:creationId xmlns:p14="http://schemas.microsoft.com/office/powerpoint/2010/main" val="7944580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0B7A3E6-A232-42FD-B809-FBDD4E5D303E}"/>
              </a:ext>
            </a:extLst>
          </p:cNvPr>
          <p:cNvSpPr txBox="1">
            <a:spLocks/>
          </p:cNvSpPr>
          <p:nvPr/>
        </p:nvSpPr>
        <p:spPr>
          <a:xfrm>
            <a:off x="415599" y="1933540"/>
            <a:ext cx="11360700" cy="437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ACFE Occupational Fraud 2022:  A Report to the Nations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 indent="0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 indent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Detecting and Preventing Fraud in Higher Education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 indent="0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 indent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Fraud 101: What Is Fraud?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 indent="0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ts val="3600"/>
            </a:pPr>
            <a:r>
              <a:rPr lang="en-US" sz="2800" u="sng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Rita Crundwell – Fraud in Dixon, IL (13 Minutes)</a:t>
            </a:r>
            <a:endParaRPr lang="en-US" sz="2800" u="sng" dirty="0">
              <a:solidFill>
                <a:schemeClr val="tx1"/>
              </a:solidFill>
            </a:endParaRPr>
          </a:p>
          <a:p>
            <a:pPr marL="0" indent="0">
              <a:buSzPts val="3600"/>
            </a:pPr>
            <a:endParaRPr lang="en-US" sz="2800" u="sng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SzPts val="3600"/>
            </a:pPr>
            <a:r>
              <a:rPr lang="en-US" sz="2800" u="sng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Madoff Affair – PBS (55 minutes)</a:t>
            </a:r>
            <a:endParaRPr lang="en-US" sz="2800" u="sng" dirty="0">
              <a:solidFill>
                <a:schemeClr val="tx1"/>
              </a:solidFill>
            </a:endParaRPr>
          </a:p>
          <a:p>
            <a:pPr marL="571500" indent="-571500">
              <a:buSzPts val="3600"/>
              <a:buFont typeface="Arial" panose="020B0604020202020204" pitchFamily="34" charset="0"/>
              <a:buChar char="•"/>
            </a:pPr>
            <a:endParaRPr lang="en-US" sz="2800" u="sng" dirty="0">
              <a:solidFill>
                <a:schemeClr val="tx1"/>
              </a:solidFill>
            </a:endParaRPr>
          </a:p>
          <a:p>
            <a:pPr marL="965200" lvl="2" indent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0D18A-F04C-416C-A27D-5EB101AB4D65}"/>
              </a:ext>
            </a:extLst>
          </p:cNvPr>
          <p:cNvSpPr txBox="1"/>
          <p:nvPr/>
        </p:nvSpPr>
        <p:spPr>
          <a:xfrm>
            <a:off x="3471812" y="802218"/>
            <a:ext cx="5248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3856157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earls3\AppData\Local\Microsoft\Windows\Temporary Internet Files\Content.IE5\VYQMICZ9\question_1[1].jpg">
            <a:extLst>
              <a:ext uri="{FF2B5EF4-FFF2-40B4-BE49-F238E27FC236}">
                <a16:creationId xmlns:a16="http://schemas.microsoft.com/office/drawing/2014/main" id="{0520AED1-8EC1-41AB-93E0-5C688280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96" y="1351722"/>
            <a:ext cx="3848100" cy="4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41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907545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Contact Information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914400" y="1971676"/>
            <a:ext cx="10002982" cy="452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2000" b="1" dirty="0">
                <a:latin typeface="+mn-lt"/>
                <a:ea typeface="Arial"/>
                <a:cs typeface="Calibri" panose="020F0502020204030204" pitchFamily="34" charset="0"/>
                <a:sym typeface="Arial"/>
              </a:rPr>
              <a:t>Cyndi </a:t>
            </a:r>
            <a:r>
              <a:rPr lang="en-US" sz="2000" b="1" dirty="0" err="1">
                <a:latin typeface="+mn-lt"/>
                <a:ea typeface="Arial"/>
                <a:cs typeface="Calibri" panose="020F0502020204030204" pitchFamily="34" charset="0"/>
                <a:sym typeface="Arial"/>
              </a:rPr>
              <a:t>Autenrieth</a:t>
            </a:r>
            <a:r>
              <a:rPr lang="en-US" sz="2000" b="1" dirty="0">
                <a:latin typeface="+mn-lt"/>
                <a:ea typeface="Arial"/>
                <a:cs typeface="Calibri" panose="020F0502020204030204" pitchFamily="34" charset="0"/>
                <a:sym typeface="Arial"/>
              </a:rPr>
              <a:t>, Senior Auditor 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endParaRPr lang="en-US" sz="2000" b="1" dirty="0">
              <a:latin typeface="+mn-lt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2000" b="1" dirty="0">
                <a:latin typeface="+mn-lt"/>
                <a:ea typeface="Arial"/>
                <a:cs typeface="Calibri" panose="020F0502020204030204" pitchFamily="34" charset="0"/>
                <a:sym typeface="Arial"/>
                <a:hlinkClick r:id="rId4"/>
              </a:rPr>
              <a:t>cautenri@uncc.edu</a:t>
            </a:r>
            <a:endParaRPr lang="en-US" sz="2000" b="1" dirty="0">
              <a:latin typeface="+mn-lt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endParaRPr lang="en-US" sz="2000" b="1" dirty="0">
              <a:latin typeface="+mn-lt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Arial"/>
                <a:cs typeface="Calibri" panose="020F0502020204030204" pitchFamily="34" charset="0"/>
                <a:sym typeface="Arial"/>
              </a:rPr>
              <a:t>704-687-0049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endParaRPr lang="en-US" sz="2000" b="1" dirty="0">
              <a:solidFill>
                <a:schemeClr val="tx1"/>
              </a:solidFill>
              <a:latin typeface="+mn-lt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endParaRPr lang="en-US" sz="2000" b="1" dirty="0">
              <a:latin typeface="+mn-lt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2000" b="1" dirty="0">
                <a:latin typeface="+mn-lt"/>
                <a:ea typeface="Arial"/>
                <a:cs typeface="Calibri" panose="020F0502020204030204" pitchFamily="34" charset="0"/>
                <a:sym typeface="Arial"/>
              </a:rPr>
              <a:t>Diana Hill, Staff Auditor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endParaRPr lang="en-US" sz="2000" b="1" dirty="0">
              <a:latin typeface="+mn-lt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2000" b="1" dirty="0">
                <a:latin typeface="+mn-lt"/>
                <a:ea typeface="Arial"/>
                <a:cs typeface="Calibri" panose="020F0502020204030204" pitchFamily="34" charset="0"/>
                <a:sym typeface="Arial"/>
                <a:hlinkClick r:id="rId5"/>
              </a:rPr>
              <a:t>DianaHill@uncc.edu</a:t>
            </a:r>
            <a:endParaRPr lang="en-US" sz="2000" b="1" dirty="0">
              <a:latin typeface="+mn-lt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endParaRPr lang="en-US" sz="2000" b="1" dirty="0">
              <a:latin typeface="+mn-lt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2000" b="1" dirty="0">
                <a:latin typeface="+mn-lt"/>
                <a:ea typeface="Arial"/>
                <a:cs typeface="Calibri" panose="020F0502020204030204" pitchFamily="34" charset="0"/>
                <a:sym typeface="Arial"/>
              </a:rPr>
              <a:t>704-687-5695</a:t>
            </a:r>
          </a:p>
        </p:txBody>
      </p:sp>
    </p:spTree>
    <p:extLst>
      <p:ext uri="{BB962C8B-B14F-4D97-AF65-F5344CB8AC3E}">
        <p14:creationId xmlns:p14="http://schemas.microsoft.com/office/powerpoint/2010/main" val="20474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888973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What does 5% look like?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968A0-8D98-437F-8D8F-1F3A99750E72}"/>
              </a:ext>
            </a:extLst>
          </p:cNvPr>
          <p:cNvSpPr txBox="1"/>
          <p:nvPr/>
        </p:nvSpPr>
        <p:spPr>
          <a:xfrm>
            <a:off x="794327" y="2302362"/>
            <a:ext cx="49850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5% of Salaries and Benefits (FY2022) </a:t>
            </a:r>
          </a:p>
          <a:p>
            <a:pPr algn="ctr"/>
            <a:r>
              <a:rPr lang="en-US" sz="2800" dirty="0"/>
              <a:t>$19.5 Millions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D7887-D325-4FF4-A026-7BE2F07CC2BE}"/>
              </a:ext>
            </a:extLst>
          </p:cNvPr>
          <p:cNvSpPr txBox="1"/>
          <p:nvPr/>
        </p:nvSpPr>
        <p:spPr>
          <a:xfrm>
            <a:off x="6835698" y="4830932"/>
            <a:ext cx="40956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5% of time, Total 2080 hours</a:t>
            </a:r>
          </a:p>
          <a:p>
            <a:pPr algn="ctr"/>
            <a:r>
              <a:rPr lang="en-US" sz="2800" dirty="0"/>
              <a:t>104 hours or 13 days per year per employee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B8AB5C3-5165-42AF-9433-D1CC2F43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51532">
            <a:off x="2283595" y="3921548"/>
            <a:ext cx="2554665" cy="232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A5A9CF6-8EDA-4CCC-90BC-61C5E03C0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078" y="2338786"/>
            <a:ext cx="3276601" cy="218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8B4D74-E0AF-4F11-BF90-D1E25FBD6FA0}"/>
              </a:ext>
            </a:extLst>
          </p:cNvPr>
          <p:cNvSpPr txBox="1"/>
          <p:nvPr/>
        </p:nvSpPr>
        <p:spPr>
          <a:xfrm>
            <a:off x="208167" y="6363599"/>
            <a:ext cx="5977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Upon Total FY2022 Total Salaries and Benefits of UNC Charlotte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936056" y="2383923"/>
            <a:ext cx="10016837" cy="156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>
                <a:latin typeface="Arial"/>
                <a:ea typeface="Arial"/>
                <a:cs typeface="Arial"/>
                <a:sym typeface="Arial"/>
                <a:hlinkClick r:id="rId4"/>
              </a:rPr>
              <a:t>Whodunnit?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4;p1">
            <a:extLst>
              <a:ext uri="{FF2B5EF4-FFF2-40B4-BE49-F238E27FC236}">
                <a16:creationId xmlns:a16="http://schemas.microsoft.com/office/drawing/2014/main" id="{1165DA4D-A8F7-499C-8EA5-359A8CE2BB8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907545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Whodunnit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75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907545"/>
            <a:ext cx="9144000" cy="9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Categories of Fraud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32A65F4-98B4-4C64-A657-E389783778F5}"/>
              </a:ext>
            </a:extLst>
          </p:cNvPr>
          <p:cNvSpPr txBox="1">
            <a:spLocks/>
          </p:cNvSpPr>
          <p:nvPr/>
        </p:nvSpPr>
        <p:spPr>
          <a:xfrm>
            <a:off x="415650" y="189107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/>
            <a:r>
              <a:rPr lang="en-US" b="1" dirty="0">
                <a:solidFill>
                  <a:schemeClr val="tx1"/>
                </a:solidFill>
              </a:rPr>
              <a:t>Against Individuals</a:t>
            </a:r>
          </a:p>
          <a:p>
            <a:pPr marL="76200" indent="0"/>
            <a:r>
              <a:rPr lang="en-US" dirty="0">
                <a:solidFill>
                  <a:schemeClr val="tx1"/>
                </a:solidFill>
              </a:rPr>
              <a:t>Identify Theft, Phishing Scams, Advance Fee Schemes, Ponzi Schemes</a:t>
            </a:r>
          </a:p>
          <a:p>
            <a:pPr marL="76200" indent="0"/>
            <a:endParaRPr lang="en-US" dirty="0">
              <a:solidFill>
                <a:schemeClr val="tx1"/>
              </a:solidFill>
            </a:endParaRPr>
          </a:p>
          <a:p>
            <a:pPr marL="76200" indent="0"/>
            <a:r>
              <a:rPr lang="en-US" b="1" dirty="0">
                <a:solidFill>
                  <a:schemeClr val="tx1"/>
                </a:solidFill>
              </a:rPr>
              <a:t>Internal organizational Fraud</a:t>
            </a:r>
          </a:p>
          <a:p>
            <a:pPr marL="76200" indent="0"/>
            <a:r>
              <a:rPr lang="en-US" dirty="0">
                <a:solidFill>
                  <a:schemeClr val="tx1"/>
                </a:solidFill>
              </a:rPr>
              <a:t>“Occupational Fraud”</a:t>
            </a:r>
          </a:p>
          <a:p>
            <a:pPr marL="76200" indent="0"/>
            <a:r>
              <a:rPr lang="en-US" dirty="0">
                <a:solidFill>
                  <a:schemeClr val="tx1"/>
                </a:solidFill>
              </a:rPr>
              <a:t>Embezzlement, Falsifying Records, Lying to Stakeholders</a:t>
            </a:r>
          </a:p>
          <a:p>
            <a:pPr marL="76200" indent="0"/>
            <a:endParaRPr lang="en-US" dirty="0">
              <a:solidFill>
                <a:schemeClr val="tx1"/>
              </a:solidFill>
            </a:endParaRPr>
          </a:p>
          <a:p>
            <a:pPr marL="76200" indent="0"/>
            <a:r>
              <a:rPr lang="en-US" b="1" dirty="0">
                <a:solidFill>
                  <a:schemeClr val="tx1"/>
                </a:solidFill>
              </a:rPr>
              <a:t>External Organizational Fraud</a:t>
            </a:r>
          </a:p>
          <a:p>
            <a:pPr marL="76200" indent="0"/>
            <a:r>
              <a:rPr lang="en-US" dirty="0">
                <a:solidFill>
                  <a:schemeClr val="tx1"/>
                </a:solidFill>
              </a:rPr>
              <a:t>Vendor Fraud, Bribes, Bad Checks, Stolen Intellectual Property or Customer Information Theft</a:t>
            </a:r>
          </a:p>
        </p:txBody>
      </p:sp>
    </p:spTree>
    <p:extLst>
      <p:ext uri="{BB962C8B-B14F-4D97-AF65-F5344CB8AC3E}">
        <p14:creationId xmlns:p14="http://schemas.microsoft.com/office/powerpoint/2010/main" val="3441384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17901</TotalTime>
  <Words>2476</Words>
  <Application>Microsoft Office PowerPoint</Application>
  <PresentationFormat>Widescreen</PresentationFormat>
  <Paragraphs>405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Oswald</vt:lpstr>
      <vt:lpstr>Segoe</vt:lpstr>
      <vt:lpstr>Wingdings</vt:lpstr>
      <vt:lpstr>Office Theme</vt:lpstr>
      <vt:lpstr>1_Office Theme</vt:lpstr>
      <vt:lpstr>PowerPoint Presentation</vt:lpstr>
      <vt:lpstr>Housekeeping</vt:lpstr>
      <vt:lpstr>Today’s Objectives</vt:lpstr>
      <vt:lpstr>What is Fraud?</vt:lpstr>
      <vt:lpstr>PowerPoint Presentation</vt:lpstr>
      <vt:lpstr>The  Cost of Fraud</vt:lpstr>
      <vt:lpstr>What does 5% look like?</vt:lpstr>
      <vt:lpstr>Whodunnit</vt:lpstr>
      <vt:lpstr>Categories of Fraud</vt:lpstr>
      <vt:lpstr>Our Focus</vt:lpstr>
      <vt:lpstr>Common Examples</vt:lpstr>
      <vt:lpstr>Types of Occupational Fraud</vt:lpstr>
      <vt:lpstr>Asset Misappropriation</vt:lpstr>
      <vt:lpstr>Corruption</vt:lpstr>
      <vt:lpstr>Financial Statement Fraud</vt:lpstr>
      <vt:lpstr>Test Your Knowledge</vt:lpstr>
      <vt:lpstr>Question</vt:lpstr>
      <vt:lpstr>Answer</vt:lpstr>
      <vt:lpstr>Question</vt:lpstr>
      <vt:lpstr>Answer</vt:lpstr>
      <vt:lpstr>Question</vt:lpstr>
      <vt:lpstr>Answer</vt:lpstr>
      <vt:lpstr>Fraud Facts</vt:lpstr>
      <vt:lpstr>How &amp; Why Fraud Occurs</vt:lpstr>
      <vt:lpstr>Video</vt:lpstr>
      <vt:lpstr>Who Commits Fraud</vt:lpstr>
      <vt:lpstr>Using 2110 Cases of Fraud</vt:lpstr>
      <vt:lpstr>PowerPoint Presentation</vt:lpstr>
      <vt:lpstr>PowerPoint Presentation</vt:lpstr>
      <vt:lpstr>Tenure of Perpetrator</vt:lpstr>
      <vt:lpstr>PowerPoint Presentation</vt:lpstr>
      <vt:lpstr>PowerPoint Presentation</vt:lpstr>
      <vt:lpstr>PowerPoint Presentation</vt:lpstr>
      <vt:lpstr>Test Your Knowledge</vt:lpstr>
      <vt:lpstr>Question</vt:lpstr>
      <vt:lpstr>Answer</vt:lpstr>
      <vt:lpstr>Question</vt:lpstr>
      <vt:lpstr>Answer</vt:lpstr>
      <vt:lpstr>Question</vt:lpstr>
      <vt:lpstr>Answer</vt:lpstr>
      <vt:lpstr>Fraud Prevention &amp; Detection</vt:lpstr>
      <vt:lpstr>PowerPoint Presentation</vt:lpstr>
      <vt:lpstr>Preventing Fraud</vt:lpstr>
      <vt:lpstr>Detecting Fraud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you help?</vt:lpstr>
      <vt:lpstr>PowerPoint Presentation</vt:lpstr>
      <vt:lpstr>Fraud Detection</vt:lpstr>
      <vt:lpstr>Duty to Report</vt:lpstr>
      <vt:lpstr>Options for Reporting Fraud</vt:lpstr>
      <vt:lpstr>Internal Audit</vt:lpstr>
      <vt:lpstr>EthicsPoint  Hotline</vt:lpstr>
      <vt:lpstr>Office of the State Auditor</vt:lpstr>
      <vt:lpstr>Test Your Knowledge</vt:lpstr>
      <vt:lpstr>Question</vt:lpstr>
      <vt:lpstr>Answer</vt:lpstr>
      <vt:lpstr>Question</vt:lpstr>
      <vt:lpstr>Answer</vt:lpstr>
      <vt:lpstr>Question</vt:lpstr>
      <vt:lpstr>Answer</vt:lpstr>
      <vt:lpstr>Recap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Cyndi Autenrieth</cp:lastModifiedBy>
  <cp:revision>216</cp:revision>
  <dcterms:created xsi:type="dcterms:W3CDTF">2021-06-07T21:18:11Z</dcterms:created>
  <dcterms:modified xsi:type="dcterms:W3CDTF">2023-04-05T19:04:34Z</dcterms:modified>
</cp:coreProperties>
</file>