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0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303" r:id="rId40"/>
    <p:sldId id="302" r:id="rId41"/>
    <p:sldId id="296" r:id="rId42"/>
    <p:sldId id="291" r:id="rId43"/>
    <p:sldId id="294" r:id="rId44"/>
    <p:sldId id="295" r:id="rId45"/>
    <p:sldId id="297" r:id="rId46"/>
    <p:sldId id="298" r:id="rId47"/>
    <p:sldId id="299" r:id="rId48"/>
    <p:sldId id="300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Vehar" initials="KV" lastIdx="1" clrIdx="0">
    <p:extLst>
      <p:ext uri="{19B8F6BF-5375-455C-9EA6-DF929625EA0E}">
        <p15:presenceInfo xmlns:p15="http://schemas.microsoft.com/office/powerpoint/2012/main" userId="S-1-5-21-623776247-1004891664-1543857936-700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65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25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030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39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5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09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16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e9ae996e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3ce9ae996e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352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396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64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4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251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719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40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685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994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04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ce1a0ec8a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ce1a0ec8a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330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541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114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770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37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631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647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51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8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ce9ae996e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ce9ae996e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664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405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092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07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497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6796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253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072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67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ce1a0ec8a_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ce1a0ec8a_1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ce1a0ec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ce1a0ec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ZUAdpQfwHo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gZUAdpQfwHo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kleo.com/unsupported-software-really-mean/" TargetMode="Externa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sF-VGxMeuQ" TargetMode="External"/><Relationship Id="rId6" Type="http://schemas.openxmlformats.org/officeDocument/2006/relationships/image" Target="../media/image23.jpeg"/><Relationship Id="rId5" Type="http://schemas.openxmlformats.org/officeDocument/2006/relationships/hyperlink" Target="https://www.youtube.com/watch?v=UsF-VGxMeuQ&amp;feature=youtu.be" TargetMode="Externa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uperrin.com/2014/04/01/reseaux-sociaux-internes-gerer-la-compliance-risque-legal/" TargetMode="Externa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OBRg5TK9iM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/url?sa=i&amp;rct=j&amp;q=&amp;esrc=s&amp;source=images&amp;cd=&amp;cad=rja&amp;uact=8&amp;ved=2ahUKEwjOkr2NxpXdAhUPNd8KHXSEASEQjRx6BAgBEAU&amp;url=http://www.thestaffingstream.com/2013/11/05/partnering-with-your-vendors-youre-in-this-together/&amp;psig=AOvVaw08gsD0JCGeLsE9rDucS520&amp;ust=1535744756897145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icpedia.org/chalkboard/q/questions.html" TargetMode="External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5E21-EFE9-4806-9A29-8030194A9D0C}"/>
              </a:ext>
            </a:extLst>
          </p:cNvPr>
          <p:cNvSpPr txBox="1">
            <a:spLocks/>
          </p:cNvSpPr>
          <p:nvPr/>
        </p:nvSpPr>
        <p:spPr>
          <a:xfrm>
            <a:off x="838200" y="1169240"/>
            <a:ext cx="10515600" cy="189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Internal Auditing 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        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What’s It All About?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AAF7C-FDD7-48A1-80B7-E7853CD0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72" y="3874514"/>
            <a:ext cx="4056896" cy="2075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4729B-165C-492B-9C91-B1B7B5D073E1}"/>
              </a:ext>
            </a:extLst>
          </p:cNvPr>
          <p:cNvSpPr txBox="1"/>
          <p:nvPr/>
        </p:nvSpPr>
        <p:spPr>
          <a:xfrm>
            <a:off x="8614355" y="5180928"/>
            <a:ext cx="3434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Kevin Vehar, Audit Manager Monique Emery, Staff Auditor April 6,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FBB7F-8491-4911-975C-0DEEC7E6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1046758"/>
            <a:ext cx="6223000" cy="5596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1D4EED-4015-483D-AF6B-E54225976D2E}"/>
              </a:ext>
            </a:extLst>
          </p:cNvPr>
          <p:cNvSpPr/>
          <p:nvPr/>
        </p:nvSpPr>
        <p:spPr>
          <a:xfrm>
            <a:off x="3147614" y="338872"/>
            <a:ext cx="5626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FY23’ Audit Plan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A1422-FBA1-41BD-A787-630D98333BD5}"/>
              </a:ext>
            </a:extLst>
          </p:cNvPr>
          <p:cNvSpPr/>
          <p:nvPr/>
        </p:nvSpPr>
        <p:spPr>
          <a:xfrm>
            <a:off x="833120" y="3284974"/>
            <a:ext cx="942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https://www.youtube.com/watch?v=gZUAdpQfwHo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8B69C-EAA3-4671-A776-21FA50B7E254}"/>
              </a:ext>
            </a:extLst>
          </p:cNvPr>
          <p:cNvSpPr txBox="1"/>
          <p:nvPr/>
        </p:nvSpPr>
        <p:spPr>
          <a:xfrm>
            <a:off x="924560" y="102195"/>
            <a:ext cx="95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VIDEO- Myths, Fears &amp; Truth about Internal Audit:</a:t>
            </a:r>
          </a:p>
        </p:txBody>
      </p:sp>
      <p:pic>
        <p:nvPicPr>
          <p:cNvPr id="4" name="Online Media 3" title="The Myths, Fears &amp;amp; Truth of Internal Audit">
            <a:hlinkClick r:id="" action="ppaction://media"/>
            <a:extLst>
              <a:ext uri="{FF2B5EF4-FFF2-40B4-BE49-F238E27FC236}">
                <a16:creationId xmlns:a16="http://schemas.microsoft.com/office/drawing/2014/main" id="{78654A6B-8241-4711-A6D4-952A4812F0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8480" y="1425634"/>
            <a:ext cx="9306560" cy="5234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EC443-6153-4F59-9F47-CFF32EEE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60" y="490765"/>
            <a:ext cx="7985480" cy="55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AC9024-5317-4606-9ABF-A62275180560}"/>
              </a:ext>
            </a:extLst>
          </p:cNvPr>
          <p:cNvSpPr txBox="1">
            <a:spLocks/>
          </p:cNvSpPr>
          <p:nvPr/>
        </p:nvSpPr>
        <p:spPr>
          <a:xfrm>
            <a:off x="-203200" y="-152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Typical First Line Roles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BDABED-6141-4ADF-87A4-266F0D13B969}"/>
              </a:ext>
            </a:extLst>
          </p:cNvPr>
          <p:cNvSpPr txBox="1">
            <a:spLocks/>
          </p:cNvSpPr>
          <p:nvPr/>
        </p:nvSpPr>
        <p:spPr>
          <a:xfrm>
            <a:off x="506307" y="2025333"/>
            <a:ext cx="8297334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College Business Officers</a:t>
            </a: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Business Support Specialists</a:t>
            </a: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Supervisors, Managers, and Directors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5CE994-3633-415A-AF03-D86A3D5D64FE}"/>
              </a:ext>
            </a:extLst>
          </p:cNvPr>
          <p:cNvSpPr txBox="1">
            <a:spLocks/>
          </p:cNvSpPr>
          <p:nvPr/>
        </p:nvSpPr>
        <p:spPr>
          <a:xfrm>
            <a:off x="838200" y="10066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Second Line:  Risk and Compliance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E6D32E-2A3C-43AA-A86C-33F5E8284F40}"/>
              </a:ext>
            </a:extLst>
          </p:cNvPr>
          <p:cNvSpPr txBox="1">
            <a:spLocks/>
          </p:cNvSpPr>
          <p:nvPr/>
        </p:nvSpPr>
        <p:spPr>
          <a:xfrm>
            <a:off x="767079" y="2646680"/>
            <a:ext cx="10100733" cy="357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Functions (Research, Athletics,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Police and Public Safety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Health &amp; Safety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Security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Controller’s Office Compliance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Ethics, Policy and Compliance – Erica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Solosky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 Risk Officer – Steven Dunham</a:t>
            </a:r>
          </a:p>
        </p:txBody>
      </p:sp>
    </p:spTree>
    <p:extLst>
      <p:ext uri="{BB962C8B-B14F-4D97-AF65-F5344CB8AC3E}">
        <p14:creationId xmlns:p14="http://schemas.microsoft.com/office/powerpoint/2010/main" val="160160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C67C05-A3E7-4E24-BF52-AF586654309F}"/>
              </a:ext>
            </a:extLst>
          </p:cNvPr>
          <p:cNvSpPr txBox="1">
            <a:spLocks/>
          </p:cNvSpPr>
          <p:nvPr/>
        </p:nvSpPr>
        <p:spPr>
          <a:xfrm>
            <a:off x="238760" y="215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Third Line:  Internal Audit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76377D1-7725-4A54-B2C7-77264B939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32" y="2072640"/>
            <a:ext cx="4131055" cy="37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9FAFBC-B45D-41F7-89AA-659C5BB541A9}"/>
              </a:ext>
            </a:extLst>
          </p:cNvPr>
          <p:cNvSpPr/>
          <p:nvPr/>
        </p:nvSpPr>
        <p:spPr>
          <a:xfrm>
            <a:off x="3044902" y="440472"/>
            <a:ext cx="52918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What are Risks?</a:t>
            </a:r>
            <a:endParaRPr lang="en-US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D1F4E-0379-4174-9348-DA41F48B6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6920" y="1948179"/>
            <a:ext cx="7096760" cy="37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3CFBAD-4177-4F9A-AFD4-BDA81D207276}"/>
              </a:ext>
            </a:extLst>
          </p:cNvPr>
          <p:cNvSpPr txBox="1">
            <a:spLocks/>
          </p:cNvSpPr>
          <p:nvPr/>
        </p:nvSpPr>
        <p:spPr>
          <a:xfrm>
            <a:off x="3200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Risk Assessment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7E7F6B-F99A-4382-BE45-BE6E861EDFF6}"/>
              </a:ext>
            </a:extLst>
          </p:cNvPr>
          <p:cNvSpPr txBox="1">
            <a:spLocks/>
          </p:cNvSpPr>
          <p:nvPr/>
        </p:nvSpPr>
        <p:spPr>
          <a:xfrm>
            <a:off x="147320" y="2140078"/>
            <a:ext cx="4665133" cy="361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could go wrong in your department?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chance of it happening? (Likelihood)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big of a deal is it? (Severity/Impact)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62D5275-9C3F-49FC-8206-F3537AD64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26" y="2341527"/>
            <a:ext cx="5410200" cy="34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17CC98-D2BA-4243-A76F-AD32DACABB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Internal Controls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AE1C09-C9DF-41D2-858F-4BCC60214FC3}"/>
              </a:ext>
            </a:extLst>
          </p:cNvPr>
          <p:cNvSpPr txBox="1">
            <a:spLocks/>
          </p:cNvSpPr>
          <p:nvPr/>
        </p:nvSpPr>
        <p:spPr>
          <a:xfrm>
            <a:off x="309880" y="2094209"/>
            <a:ext cx="10515600" cy="339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u="sng"/>
              <a:t>Internal controls</a:t>
            </a:r>
            <a:r>
              <a:rPr lang="en-US"/>
              <a:t> are the tasks that are in place to help address risks.</a:t>
            </a:r>
          </a:p>
          <a:p>
            <a:pPr marL="0" indent="0"/>
            <a:endParaRPr lang="en-US"/>
          </a:p>
          <a:p>
            <a:pPr marL="0" indent="0"/>
            <a:r>
              <a:rPr lang="en-US" sz="3200" spc="-15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What can go wrong? </a:t>
            </a:r>
            <a:r>
              <a:rPr lang="en-US" sz="3200" spc="-150">
                <a:ln w="3175">
                  <a:noFill/>
                </a:ln>
                <a:solidFill>
                  <a:srgbClr val="F9CF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  <a:sym typeface="Wingdings" panose="05000000000000000000" pitchFamily="2" charset="2"/>
              </a:rPr>
              <a:t> Risk </a:t>
            </a:r>
            <a:endParaRPr lang="en-US" sz="3200" spc="-150">
              <a:ln w="3175">
                <a:noFill/>
              </a:ln>
              <a:solidFill>
                <a:srgbClr val="F9CF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0" indent="0"/>
            <a:r>
              <a:rPr lang="en-US" sz="3200" spc="-15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What can we do to reduce the risk? </a:t>
            </a:r>
            <a:r>
              <a:rPr lang="en-US" sz="3200" spc="-150">
                <a:ln w="3175">
                  <a:noFill/>
                </a:ln>
                <a:solidFill>
                  <a:srgbClr val="F9CF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  <a:sym typeface="Wingdings" panose="05000000000000000000" pitchFamily="2" charset="2"/>
              </a:rPr>
              <a:t> Control</a:t>
            </a:r>
          </a:p>
          <a:p>
            <a:pPr marL="0" indent="0"/>
            <a:endParaRPr lang="en-US" sz="2000" spc="-15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  <a:sym typeface="Wingdings" panose="05000000000000000000" pitchFamily="2" charset="2"/>
            </a:endParaRPr>
          </a:p>
          <a:p>
            <a:r>
              <a:rPr lang="en-US"/>
              <a:t>One risk could have </a:t>
            </a:r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</a:rPr>
              <a:t>multiple controls</a:t>
            </a:r>
            <a:r>
              <a:rPr lang="en-US">
                <a:solidFill>
                  <a:srgbClr val="F9CF67"/>
                </a:solidFill>
              </a:rPr>
              <a:t>.  </a:t>
            </a:r>
          </a:p>
          <a:p>
            <a:r>
              <a:rPr lang="en-US"/>
              <a:t>One control could mitigate </a:t>
            </a:r>
            <a:r>
              <a:rPr lang="en-US" b="1">
                <a:solidFill>
                  <a:srgbClr val="F9CF67"/>
                </a:solidFill>
              </a:rPr>
              <a:t>multiple risks.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FE42B-34D9-42C7-9B3E-5B28A5818986}"/>
              </a:ext>
            </a:extLst>
          </p:cNvPr>
          <p:cNvSpPr txBox="1">
            <a:spLocks/>
          </p:cNvSpPr>
          <p:nvPr/>
        </p:nvSpPr>
        <p:spPr>
          <a:xfrm>
            <a:off x="1854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What are Internal Controls?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4BAE9-D0A0-4947-BE4A-5AFA4A412473}"/>
              </a:ext>
            </a:extLst>
          </p:cNvPr>
          <p:cNvSpPr txBox="1">
            <a:spLocks/>
          </p:cNvSpPr>
          <p:nvPr/>
        </p:nvSpPr>
        <p:spPr>
          <a:xfrm>
            <a:off x="1407160" y="2300422"/>
            <a:ext cx="10703560" cy="332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dirty="0"/>
              <a:t>Internal controls are steps within a process designed to provide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reasonable assurance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regarding the achievement of control objectives relating to:</a:t>
            </a:r>
          </a:p>
          <a:p>
            <a:pPr marL="0" indent="0"/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Effectiveness and Efficiency of Operations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Reliability of Financial Reporting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Compliance with Applicable Laws, Regulations, Policies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415078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FF47-0A94-4D79-B562-5539C2AF914F}"/>
              </a:ext>
            </a:extLst>
          </p:cNvPr>
          <p:cNvSpPr txBox="1">
            <a:spLocks/>
          </p:cNvSpPr>
          <p:nvPr/>
        </p:nvSpPr>
        <p:spPr>
          <a:xfrm>
            <a:off x="838200" y="10066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583F-B23D-4703-B6C9-C8A15D1327EC}"/>
              </a:ext>
            </a:extLst>
          </p:cNvPr>
          <p:cNvSpPr txBox="1">
            <a:spLocks/>
          </p:cNvSpPr>
          <p:nvPr/>
        </p:nvSpPr>
        <p:spPr>
          <a:xfrm>
            <a:off x="1122680" y="3002987"/>
            <a:ext cx="10515600" cy="304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“mute” the audio on your device.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feel free to ask questions anytime throughout the presentation.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6E6B-74D0-4749-ADFD-28AAF6199B88}"/>
              </a:ext>
            </a:extLst>
          </p:cNvPr>
          <p:cNvSpPr txBox="1">
            <a:spLocks/>
          </p:cNvSpPr>
          <p:nvPr/>
        </p:nvSpPr>
        <p:spPr>
          <a:xfrm>
            <a:off x="1676400" y="549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Effectiveness and Efficiency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F3D77-EAF1-4329-80EE-9F524DCEB648}"/>
              </a:ext>
            </a:extLst>
          </p:cNvPr>
          <p:cNvSpPr txBox="1">
            <a:spLocks/>
          </p:cNvSpPr>
          <p:nvPr/>
        </p:nvSpPr>
        <p:spPr>
          <a:xfrm>
            <a:off x="1427480" y="2900680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dirty="0"/>
              <a:t>How can the job be completed to the intended result in an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easier, faster</a:t>
            </a:r>
            <a:r>
              <a:rPr lang="en-US" sz="2800" dirty="0"/>
              <a:t> way?</a:t>
            </a:r>
          </a:p>
          <a:p>
            <a:r>
              <a:rPr lang="en-US" sz="2800" dirty="0"/>
              <a:t>How can the job be done with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accurate results</a:t>
            </a:r>
            <a:r>
              <a:rPr lang="en-US" sz="2800" dirty="0"/>
              <a:t>?</a:t>
            </a:r>
          </a:p>
          <a:p>
            <a:r>
              <a:rPr lang="en-US" sz="2800" dirty="0"/>
              <a:t>How can the unit reach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maximum productivity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/>
              <a:t>using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</a:rPr>
              <a:t>minimal resources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685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EDD903-5418-4529-BED0-015D476730D1}"/>
              </a:ext>
            </a:extLst>
          </p:cNvPr>
          <p:cNvSpPr txBox="1">
            <a:spLocks/>
          </p:cNvSpPr>
          <p:nvPr/>
        </p:nvSpPr>
        <p:spPr>
          <a:xfrm>
            <a:off x="1508760" y="5698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Reliability of Financial Reporting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9B2D98-33A4-4920-934F-616EA53553D3}"/>
              </a:ext>
            </a:extLst>
          </p:cNvPr>
          <p:cNvSpPr txBox="1">
            <a:spLocks/>
          </p:cNvSpPr>
          <p:nvPr/>
        </p:nvSpPr>
        <p:spPr>
          <a:xfrm>
            <a:off x="1508760" y="309290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800" dirty="0"/>
              <a:t>University Policy 601.8 – Appropriate Use of University Funds:</a:t>
            </a:r>
          </a:p>
          <a:p>
            <a:pPr lvl="1"/>
            <a:r>
              <a:rPr lang="en-US" sz="2400" dirty="0"/>
              <a:t>State funds (appropriated funds)</a:t>
            </a:r>
          </a:p>
          <a:p>
            <a:pPr lvl="1"/>
            <a:r>
              <a:rPr lang="en-US" sz="2400" dirty="0"/>
              <a:t>Foundation funds</a:t>
            </a:r>
          </a:p>
          <a:p>
            <a:pPr lvl="1"/>
            <a:r>
              <a:rPr lang="en-US" sz="2400" dirty="0"/>
              <a:t>Discretionary funds</a:t>
            </a:r>
          </a:p>
          <a:p>
            <a:r>
              <a:rPr lang="en-US" sz="2800" dirty="0"/>
              <a:t>Grant funds – Research Administration Policies</a:t>
            </a:r>
          </a:p>
        </p:txBody>
      </p:sp>
    </p:spTree>
    <p:extLst>
      <p:ext uri="{BB962C8B-B14F-4D97-AF65-F5344CB8AC3E}">
        <p14:creationId xmlns:p14="http://schemas.microsoft.com/office/powerpoint/2010/main" val="321758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E3A6-4892-4A3B-B33F-90809CDE92F8}"/>
              </a:ext>
            </a:extLst>
          </p:cNvPr>
          <p:cNvSpPr txBox="1">
            <a:spLocks/>
          </p:cNvSpPr>
          <p:nvPr/>
        </p:nvSpPr>
        <p:spPr>
          <a:xfrm>
            <a:off x="1676400" y="2098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u="sng" dirty="0">
                <a:latin typeface="Myriad Pro" panose="020B0503030403020204" pitchFamily="34" charset="0"/>
              </a:rPr>
              <a:t>Compliance with Applicable Laws, Regulations, Policies &amp;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FAA3-580E-4A5C-9171-2119D6E86761}"/>
              </a:ext>
            </a:extLst>
          </p:cNvPr>
          <p:cNvSpPr txBox="1">
            <a:spLocks/>
          </p:cNvSpPr>
          <p:nvPr/>
        </p:nvSpPr>
        <p:spPr>
          <a:xfrm>
            <a:off x="1605280" y="2282055"/>
            <a:ext cx="10515600" cy="38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Federal laws – FERPA, Title 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State laws – Department of Labor, Daily Deposit Act, Ethics &amp; Compliance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County/city laws – waste disposal, code enforcement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UNC System policies – personnel, tuition, academic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UNC Charlotte policies – legal.uncc.edu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IT Standards and guidelines – itservices.uncc.edu</a:t>
            </a:r>
          </a:p>
        </p:txBody>
      </p:sp>
    </p:spTree>
    <p:extLst>
      <p:ext uri="{BB962C8B-B14F-4D97-AF65-F5344CB8AC3E}">
        <p14:creationId xmlns:p14="http://schemas.microsoft.com/office/powerpoint/2010/main" val="335646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C35A09-AA4E-4F5D-959B-CB86E98C567D}"/>
              </a:ext>
            </a:extLst>
          </p:cNvPr>
          <p:cNvSpPr txBox="1">
            <a:spLocks/>
          </p:cNvSpPr>
          <p:nvPr/>
        </p:nvSpPr>
        <p:spPr>
          <a:xfrm>
            <a:off x="838200" y="-71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Types of Internal Controls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632B0-D30C-43F5-8451-B561ADC0AB7A}"/>
              </a:ext>
            </a:extLst>
          </p:cNvPr>
          <p:cNvSpPr txBox="1">
            <a:spLocks/>
          </p:cNvSpPr>
          <p:nvPr/>
        </p:nvSpPr>
        <p:spPr>
          <a:xfrm>
            <a:off x="685800" y="1732002"/>
            <a:ext cx="10515600" cy="339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US" sz="3600" i="1" u="sng" dirty="0"/>
              <a:t>Preventive: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Training on policies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Assigning user access rights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Automatic log-off after period of inactivity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Segregation of duties</a:t>
            </a:r>
          </a:p>
        </p:txBody>
      </p:sp>
    </p:spTree>
    <p:extLst>
      <p:ext uri="{BB962C8B-B14F-4D97-AF65-F5344CB8AC3E}">
        <p14:creationId xmlns:p14="http://schemas.microsoft.com/office/powerpoint/2010/main" val="163374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97C0-4816-4F7F-A3C4-732CA34FE357}"/>
              </a:ext>
            </a:extLst>
          </p:cNvPr>
          <p:cNvSpPr txBox="1">
            <a:spLocks/>
          </p:cNvSpPr>
          <p:nvPr/>
        </p:nvSpPr>
        <p:spPr>
          <a:xfrm>
            <a:off x="838200" y="1735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Types of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B30E-5953-46E4-89C0-316F9DD3F6F7}"/>
              </a:ext>
            </a:extLst>
          </p:cNvPr>
          <p:cNvSpPr txBox="1">
            <a:spLocks/>
          </p:cNvSpPr>
          <p:nvPr/>
        </p:nvSpPr>
        <p:spPr>
          <a:xfrm>
            <a:off x="838200" y="211754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US" sz="3600" i="1" u="sng" dirty="0"/>
              <a:t>Detective: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Comparison of received goods to purchase order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Reconciliations of Banner to internal records</a:t>
            </a:r>
          </a:p>
          <a:p>
            <a:pPr marL="11049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Supervisor review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6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2A7-91DF-4581-A5F9-F46EE514EC5E}"/>
              </a:ext>
            </a:extLst>
          </p:cNvPr>
          <p:cNvSpPr txBox="1">
            <a:spLocks/>
          </p:cNvSpPr>
          <p:nvPr/>
        </p:nvSpPr>
        <p:spPr>
          <a:xfrm>
            <a:off x="838200" y="559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What are some of the internal controls that you encounter every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5D3-1C17-444F-BCF3-E7E38BF77383}"/>
              </a:ext>
            </a:extLst>
          </p:cNvPr>
          <p:cNvSpPr txBox="1">
            <a:spLocks/>
          </p:cNvSpPr>
          <p:nvPr/>
        </p:nvSpPr>
        <p:spPr>
          <a:xfrm>
            <a:off x="838200" y="2462982"/>
            <a:ext cx="10515600" cy="270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Computer username and password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Preset time-out on screensaver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Card swipe door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Reconciliations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Document reviews</a:t>
            </a:r>
          </a:p>
        </p:txBody>
      </p:sp>
    </p:spTree>
    <p:extLst>
      <p:ext uri="{BB962C8B-B14F-4D97-AF65-F5344CB8AC3E}">
        <p14:creationId xmlns:p14="http://schemas.microsoft.com/office/powerpoint/2010/main" val="51228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7C46E5-342B-46AF-8D7E-65D50EB94D4B}"/>
              </a:ext>
            </a:extLst>
          </p:cNvPr>
          <p:cNvSpPr txBox="1">
            <a:spLocks/>
          </p:cNvSpPr>
          <p:nvPr/>
        </p:nvSpPr>
        <p:spPr>
          <a:xfrm>
            <a:off x="648788" y="1391919"/>
            <a:ext cx="3968931" cy="419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department admin prepares reports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office submits reimbursement requests to the Travel Office </a:t>
            </a:r>
            <a:r>
              <a:rPr lang="en-US" sz="2600" dirty="0">
                <a:latin typeface="+mn-lt"/>
              </a:rPr>
              <a:t>within</a:t>
            </a:r>
            <a:r>
              <a:rPr lang="en-US" sz="2800" dirty="0">
                <a:latin typeface="+mn-lt"/>
              </a:rPr>
              <a:t> 30 days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Faculty members request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19605-3F77-41F4-819B-F108615C4794}"/>
              </a:ext>
            </a:extLst>
          </p:cNvPr>
          <p:cNvSpPr txBox="1">
            <a:spLocks/>
          </p:cNvSpPr>
          <p:nvPr/>
        </p:nvSpPr>
        <p:spPr>
          <a:xfrm>
            <a:off x="6619966" y="1510844"/>
            <a:ext cx="4765766" cy="4199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Supervisors review reports for errors</a:t>
            </a:r>
          </a:p>
          <a:p>
            <a:r>
              <a:rPr lang="en-US" dirty="0"/>
              <a:t>Supervisors review and approve all travel reimbursements for accuracy before submission to the Travel Office</a:t>
            </a:r>
          </a:p>
          <a:p>
            <a:r>
              <a:rPr lang="en-US" dirty="0"/>
              <a:t>Staff match the purchase order, invoice, and receiving slip before receiving in 49er Mart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0C594-A42E-496F-BE6D-D16ABD602513}"/>
              </a:ext>
            </a:extLst>
          </p:cNvPr>
          <p:cNvSpPr txBox="1">
            <a:spLocks/>
          </p:cNvSpPr>
          <p:nvPr/>
        </p:nvSpPr>
        <p:spPr>
          <a:xfrm>
            <a:off x="648788" y="394178"/>
            <a:ext cx="3944983" cy="76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Process Step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EEEEFD-E6E3-48DD-9B89-231A17E39F75}"/>
              </a:ext>
            </a:extLst>
          </p:cNvPr>
          <p:cNvSpPr txBox="1">
            <a:spLocks/>
          </p:cNvSpPr>
          <p:nvPr/>
        </p:nvSpPr>
        <p:spPr>
          <a:xfrm>
            <a:off x="6619966" y="165364"/>
            <a:ext cx="4765766" cy="1226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Internal Control</a:t>
            </a:r>
          </a:p>
        </p:txBody>
      </p:sp>
    </p:spTree>
    <p:extLst>
      <p:ext uri="{BB962C8B-B14F-4D97-AF65-F5344CB8AC3E}">
        <p14:creationId xmlns:p14="http://schemas.microsoft.com/office/powerpoint/2010/main" val="332836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C1E7-7B42-4708-A483-CC4ACF2F1772}"/>
              </a:ext>
            </a:extLst>
          </p:cNvPr>
          <p:cNvSpPr txBox="1">
            <a:spLocks/>
          </p:cNvSpPr>
          <p:nvPr/>
        </p:nvSpPr>
        <p:spPr>
          <a:xfrm>
            <a:off x="909320" y="-130627"/>
            <a:ext cx="10515600" cy="104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5 Components of Internal Control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5D12A3E-7C51-4D5F-A1C2-8FCBFE4B5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" y="1476716"/>
            <a:ext cx="4075611" cy="38317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79D5E78-A7F0-408D-BBE3-282008517323}"/>
              </a:ext>
            </a:extLst>
          </p:cNvPr>
          <p:cNvSpPr txBox="1">
            <a:spLocks/>
          </p:cNvSpPr>
          <p:nvPr/>
        </p:nvSpPr>
        <p:spPr>
          <a:xfrm>
            <a:off x="5335451" y="1476716"/>
            <a:ext cx="6374675" cy="410173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u="sng" dirty="0">
                <a:solidFill>
                  <a:schemeClr val="accent6"/>
                </a:solidFill>
              </a:rPr>
              <a:t>Control Environment </a:t>
            </a:r>
            <a:r>
              <a:rPr lang="en-US" sz="3400" dirty="0"/>
              <a:t>– policies &amp; procedures, overall tone from management.</a:t>
            </a:r>
          </a:p>
          <a:p>
            <a:endParaRPr lang="en-US" sz="3400" dirty="0">
              <a:solidFill>
                <a:schemeClr val="accent2"/>
              </a:solidFill>
            </a:endParaRPr>
          </a:p>
          <a:p>
            <a:r>
              <a:rPr lang="en-US" sz="3400" b="1" u="sng" dirty="0">
                <a:solidFill>
                  <a:schemeClr val="accent2"/>
                </a:solidFill>
              </a:rPr>
              <a:t>Risk Assessment</a:t>
            </a:r>
            <a:r>
              <a:rPr lang="en-US" sz="3400" b="1" dirty="0">
                <a:solidFill>
                  <a:srgbClr val="F9CF67"/>
                </a:solidFill>
              </a:rPr>
              <a:t> </a:t>
            </a:r>
            <a:r>
              <a:rPr lang="en-US" sz="3400" dirty="0"/>
              <a:t>– identify the things that keep you from accomplishing your objectives.</a:t>
            </a:r>
          </a:p>
          <a:p>
            <a:endParaRPr lang="en-US" sz="3400" dirty="0"/>
          </a:p>
          <a:p>
            <a:r>
              <a:rPr lang="en-US" sz="3400" b="1" u="sng" dirty="0">
                <a:solidFill>
                  <a:srgbClr val="FF0000"/>
                </a:solidFill>
              </a:rPr>
              <a:t>Control Activities </a:t>
            </a:r>
            <a:r>
              <a:rPr lang="en-US" sz="3400" dirty="0"/>
              <a:t>– approvals, reconciliations, segregation of duties, etc.</a:t>
            </a:r>
          </a:p>
          <a:p>
            <a:endParaRPr lang="en-US" sz="3400" dirty="0"/>
          </a:p>
          <a:p>
            <a:r>
              <a:rPr lang="en-US" sz="3400" b="1" u="sng" dirty="0">
                <a:solidFill>
                  <a:srgbClr val="7030A0"/>
                </a:solidFill>
              </a:rPr>
              <a:t>Information &amp; Communication </a:t>
            </a:r>
            <a:r>
              <a:rPr lang="en-US" sz="3400" dirty="0"/>
              <a:t>– use relevant information and communicate appropriately.</a:t>
            </a:r>
          </a:p>
          <a:p>
            <a:endParaRPr lang="en-US" sz="3400" b="1" dirty="0">
              <a:solidFill>
                <a:srgbClr val="FFFF00"/>
              </a:solidFill>
            </a:endParaRPr>
          </a:p>
          <a:p>
            <a:r>
              <a:rPr lang="en-US" sz="3400" b="1" u="sng" dirty="0">
                <a:solidFill>
                  <a:srgbClr val="FFFF00"/>
                </a:solidFill>
              </a:rPr>
              <a:t>Monitoring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– How are you doing? Is the process working?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96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1A1D33-98D1-444C-95A8-CF2C72B898A7}"/>
              </a:ext>
            </a:extLst>
          </p:cNvPr>
          <p:cNvSpPr/>
          <p:nvPr/>
        </p:nvSpPr>
        <p:spPr>
          <a:xfrm>
            <a:off x="1410365" y="3198167"/>
            <a:ext cx="964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https://www.youtube.com/watch?v=UsF-VGxMeuQ&amp;feature=youtu.be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DEB9F-7B83-4ADB-A012-2C152E299BED}"/>
              </a:ext>
            </a:extLst>
          </p:cNvPr>
          <p:cNvSpPr txBox="1"/>
          <p:nvPr/>
        </p:nvSpPr>
        <p:spPr>
          <a:xfrm>
            <a:off x="2098040" y="254000"/>
            <a:ext cx="799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Video: Internal Controls</a:t>
            </a:r>
          </a:p>
        </p:txBody>
      </p:sp>
      <p:pic>
        <p:nvPicPr>
          <p:cNvPr id="4" name="Online Media 3" title="Screencast- Internal Control">
            <a:hlinkClick r:id="" action="ppaction://media"/>
            <a:extLst>
              <a:ext uri="{FF2B5EF4-FFF2-40B4-BE49-F238E27FC236}">
                <a16:creationId xmlns:a16="http://schemas.microsoft.com/office/drawing/2014/main" id="{CDDB4034-A765-4084-B19C-D46FB5BCD7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44320" y="1099512"/>
            <a:ext cx="91033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74A5-1837-4D1D-81CC-C5BFA5BA90B9}"/>
              </a:ext>
            </a:extLst>
          </p:cNvPr>
          <p:cNvSpPr txBox="1">
            <a:spLocks/>
          </p:cNvSpPr>
          <p:nvPr/>
        </p:nvSpPr>
        <p:spPr>
          <a:xfrm>
            <a:off x="838200" y="209006"/>
            <a:ext cx="10515600" cy="105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When Internal Audit Visits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E747A-0124-4D99-986B-2B7639287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86430" y="1908809"/>
            <a:ext cx="6059170" cy="40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071652-5DDB-4AD4-9A94-589D82F13AB6}"/>
              </a:ext>
            </a:extLst>
          </p:cNvPr>
          <p:cNvSpPr txBox="1">
            <a:spLocks/>
          </p:cNvSpPr>
          <p:nvPr/>
        </p:nvSpPr>
        <p:spPr>
          <a:xfrm>
            <a:off x="665480" y="287954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What is Internal Audit?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What are Risks?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Defining Internal controls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What can I do to prepare myself for an audit?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08584A-AEA8-4DC7-B212-1FF019880DD1}"/>
              </a:ext>
            </a:extLst>
          </p:cNvPr>
          <p:cNvSpPr txBox="1">
            <a:spLocks/>
          </p:cNvSpPr>
          <p:nvPr/>
        </p:nvSpPr>
        <p:spPr>
          <a:xfrm>
            <a:off x="838200" y="10066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Today’s Objectives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A1CA-3B1E-4C6A-A307-4B433CF35B2B}"/>
              </a:ext>
            </a:extLst>
          </p:cNvPr>
          <p:cNvSpPr txBox="1">
            <a:spLocks/>
          </p:cNvSpPr>
          <p:nvPr/>
        </p:nvSpPr>
        <p:spPr>
          <a:xfrm>
            <a:off x="838200" y="243229"/>
            <a:ext cx="10515600" cy="97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Internal Audit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DEF7-964D-4CD8-B871-3100E7EADAFE}"/>
              </a:ext>
            </a:extLst>
          </p:cNvPr>
          <p:cNvSpPr txBox="1">
            <a:spLocks/>
          </p:cNvSpPr>
          <p:nvPr/>
        </p:nvSpPr>
        <p:spPr>
          <a:xfrm>
            <a:off x="838200" y="1741714"/>
            <a:ext cx="10515600" cy="376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Schedule an entrance meeting with the Director of the unit being audited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Meet with relevant personnel to discuss an overview of processes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Brainstorm risks and discusses any concerns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Request a list of items needed for review, based on the nature of the audit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/>
              <a:t>Establish a timeline for the audit – typically 6 to 8 weeks</a:t>
            </a:r>
          </a:p>
        </p:txBody>
      </p:sp>
    </p:spTree>
    <p:extLst>
      <p:ext uri="{BB962C8B-B14F-4D97-AF65-F5344CB8AC3E}">
        <p14:creationId xmlns:p14="http://schemas.microsoft.com/office/powerpoint/2010/main" val="381517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6B8E-86CA-4E19-8A3A-0E33799B5A27}"/>
              </a:ext>
            </a:extLst>
          </p:cNvPr>
          <p:cNvSpPr txBox="1">
            <a:spLocks/>
          </p:cNvSpPr>
          <p:nvPr/>
        </p:nvSpPr>
        <p:spPr>
          <a:xfrm>
            <a:off x="838200" y="282418"/>
            <a:ext cx="10515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Internal Audit will (continued):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962F-EC4F-41FE-B542-B8B239A9FFE4}"/>
              </a:ext>
            </a:extLst>
          </p:cNvPr>
          <p:cNvSpPr txBox="1">
            <a:spLocks/>
          </p:cNvSpPr>
          <p:nvPr/>
        </p:nvSpPr>
        <p:spPr>
          <a:xfrm>
            <a:off x="838200" y="1724298"/>
            <a:ext cx="10515600" cy="424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Throughout the audit, we will provide bi-weekly updates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Ask questions continuously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Prepare a preliminary list of findings/observations (if applicable) for discussion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Request a response from management for any audit findings (if applicable) to be included in the final report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Issue the final report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/>
              <a:t>Follow up on any findings until corrective actions are complete</a:t>
            </a:r>
          </a:p>
        </p:txBody>
      </p:sp>
    </p:spTree>
    <p:extLst>
      <p:ext uri="{BB962C8B-B14F-4D97-AF65-F5344CB8AC3E}">
        <p14:creationId xmlns:p14="http://schemas.microsoft.com/office/powerpoint/2010/main" val="3720981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BD8-B3DA-4AEB-9DBC-553336FE45A4}"/>
              </a:ext>
            </a:extLst>
          </p:cNvPr>
          <p:cNvSpPr txBox="1">
            <a:spLocks/>
          </p:cNvSpPr>
          <p:nvPr/>
        </p:nvSpPr>
        <p:spPr>
          <a:xfrm>
            <a:off x="838200" y="-2444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Audit Process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958E940-7C2F-4E92-A943-D3E108C5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315" y="1359988"/>
            <a:ext cx="9051370" cy="47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6191-1D8B-4E8C-ADED-E11450932A88}"/>
              </a:ext>
            </a:extLst>
          </p:cNvPr>
          <p:cNvSpPr txBox="1">
            <a:spLocks/>
          </p:cNvSpPr>
          <p:nvPr/>
        </p:nvSpPr>
        <p:spPr>
          <a:xfrm>
            <a:off x="9601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Risks, Controls, and Tests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CB6E40D-8F55-4A65-B1DB-DFD3170E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46210"/>
            <a:ext cx="10515600" cy="3134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530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96D4-C829-4790-B6F6-70CACA0BA946}"/>
              </a:ext>
            </a:extLst>
          </p:cNvPr>
          <p:cNvSpPr txBox="1">
            <a:spLocks/>
          </p:cNvSpPr>
          <p:nvPr/>
        </p:nvSpPr>
        <p:spPr>
          <a:xfrm>
            <a:off x="838200" y="79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Issues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FB3E-2CBE-4FA1-BE2D-FBDAE3CE74A8}"/>
              </a:ext>
            </a:extLst>
          </p:cNvPr>
          <p:cNvSpPr txBox="1">
            <a:spLocks/>
          </p:cNvSpPr>
          <p:nvPr/>
        </p:nvSpPr>
        <p:spPr>
          <a:xfrm>
            <a:off x="1667061" y="3429000"/>
            <a:ext cx="8857878" cy="252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3600" b="1" u="sng" dirty="0"/>
              <a:t>Issue types:</a:t>
            </a: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/>
              <a:t>Verbal – only discussed with process owner(s)</a:t>
            </a: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/>
              <a:t>Observation</a:t>
            </a: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/>
              <a:t>Finding</a:t>
            </a:r>
          </a:p>
          <a:p>
            <a:endParaRPr lang="en-US" sz="3600" dirty="0"/>
          </a:p>
          <a:p>
            <a:pPr marL="0" indent="0"/>
            <a:r>
              <a:rPr lang="en-US" sz="3600" dirty="0"/>
              <a:t>Findings and observations will be included in the audit report</a:t>
            </a:r>
            <a:r>
              <a:rPr lang="en-US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885F35-76D1-44E0-BEA5-C70600F1B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51" y="1737553"/>
            <a:ext cx="7475240" cy="11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636-B137-467B-B001-F961354A4A3F}"/>
              </a:ext>
            </a:extLst>
          </p:cNvPr>
          <p:cNvSpPr txBox="1">
            <a:spLocks/>
          </p:cNvSpPr>
          <p:nvPr/>
        </p:nvSpPr>
        <p:spPr>
          <a:xfrm>
            <a:off x="7467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Common audit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010D-77F5-4F0F-8EEC-87A4133303D7}"/>
              </a:ext>
            </a:extLst>
          </p:cNvPr>
          <p:cNvSpPr txBox="1">
            <a:spLocks/>
          </p:cNvSpPr>
          <p:nvPr/>
        </p:nvSpPr>
        <p:spPr>
          <a:xfrm>
            <a:off x="746760" y="1740710"/>
            <a:ext cx="10515600" cy="424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Purchasing Card violations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Incorrect fund and/or account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No asset tracking for assets under $5,000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No reconciliation of Banner to internal records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Lack of system access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Outdated policies or procedures</a:t>
            </a:r>
          </a:p>
        </p:txBody>
      </p:sp>
    </p:spTree>
    <p:extLst>
      <p:ext uri="{BB962C8B-B14F-4D97-AF65-F5344CB8AC3E}">
        <p14:creationId xmlns:p14="http://schemas.microsoft.com/office/powerpoint/2010/main" val="1639974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19E22F-4F8A-4C96-B598-959200BE2EA4}"/>
              </a:ext>
            </a:extLst>
          </p:cNvPr>
          <p:cNvSpPr txBox="1">
            <a:spLocks/>
          </p:cNvSpPr>
          <p:nvPr/>
        </p:nvSpPr>
        <p:spPr>
          <a:xfrm>
            <a:off x="746760" y="167050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Let’s test your knowledge!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49-0A47-4DD7-A811-149D2A7F1D79}"/>
              </a:ext>
            </a:extLst>
          </p:cNvPr>
          <p:cNvSpPr txBox="1">
            <a:spLocks/>
          </p:cNvSpPr>
          <p:nvPr/>
        </p:nvSpPr>
        <p:spPr>
          <a:xfrm>
            <a:off x="838200" y="10066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 which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Department/Division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is Internal Audit located:</a:t>
            </a:r>
            <a:endParaRPr lang="en-US" sz="4800" dirty="0"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124B-A47F-4F1A-8CDD-00EA3ADFE559}"/>
              </a:ext>
            </a:extLst>
          </p:cNvPr>
          <p:cNvSpPr txBox="1">
            <a:spLocks/>
          </p:cNvSpPr>
          <p:nvPr/>
        </p:nvSpPr>
        <p:spPr>
          <a:xfrm>
            <a:off x="3703320" y="2722438"/>
            <a:ext cx="10515600" cy="28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Arial"/>
              <a:buAutoNum type="alphaUcPeriod"/>
            </a:pPr>
            <a:r>
              <a:rPr lang="en-US" sz="3600" dirty="0">
                <a:latin typeface="Calibri" pitchFamily="34" charset="0"/>
              </a:rPr>
              <a:t>Business Affairs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3600" dirty="0">
                <a:latin typeface="Calibri" pitchFamily="34" charset="0"/>
              </a:rPr>
              <a:t>Chancellors Office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3600" dirty="0">
                <a:latin typeface="Calibri" pitchFamily="34" charset="0"/>
              </a:rPr>
              <a:t>Institutional Integrity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3600" dirty="0">
                <a:latin typeface="Calibri" pitchFamily="34" charset="0"/>
              </a:rPr>
              <a:t>Finance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8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4C71-AE83-448A-8698-7FEE06C5745E}"/>
              </a:ext>
            </a:extLst>
          </p:cNvPr>
          <p:cNvSpPr txBox="1">
            <a:spLocks/>
          </p:cNvSpPr>
          <p:nvPr/>
        </p:nvSpPr>
        <p:spPr>
          <a:xfrm>
            <a:off x="706120" y="234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 whom does IA report it’s Findings to: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5EB9-CA2D-43E9-BA5F-5CE48A1F83B9}"/>
              </a:ext>
            </a:extLst>
          </p:cNvPr>
          <p:cNvSpPr txBox="1">
            <a:spLocks/>
          </p:cNvSpPr>
          <p:nvPr/>
        </p:nvSpPr>
        <p:spPr>
          <a:xfrm>
            <a:off x="2270760" y="205658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The Governor of North Carolina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CFO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The Press/Social Media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The UNCC Board (ACERM Committee)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38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4C71-AE83-448A-8698-7FEE06C5745E}"/>
              </a:ext>
            </a:extLst>
          </p:cNvPr>
          <p:cNvSpPr txBox="1">
            <a:spLocks/>
          </p:cNvSpPr>
          <p:nvPr/>
        </p:nvSpPr>
        <p:spPr>
          <a:xfrm>
            <a:off x="706120" y="234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 or F- Internal Audit has the right to gain access to any and all documents/information at UNC Charlotte: 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5EB9-CA2D-43E9-BA5F-5CE48A1F83B9}"/>
              </a:ext>
            </a:extLst>
          </p:cNvPr>
          <p:cNvSpPr txBox="1">
            <a:spLocks/>
          </p:cNvSpPr>
          <p:nvPr/>
        </p:nvSpPr>
        <p:spPr>
          <a:xfrm>
            <a:off x="4810760" y="2493462"/>
            <a:ext cx="282956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Arial"/>
              <a:buAutoNum type="alphaUcPeriod"/>
            </a:pPr>
            <a:r>
              <a:rPr lang="en-US" sz="5400" dirty="0">
                <a:latin typeface="Calibri" pitchFamily="34" charset="0"/>
              </a:rPr>
              <a:t>TRUE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5400" dirty="0">
                <a:latin typeface="Calibri" pitchFamily="34" charset="0"/>
              </a:rPr>
              <a:t>FALSE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9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9A21-7B9C-46D3-94DC-774692AE82FF}"/>
              </a:ext>
            </a:extLst>
          </p:cNvPr>
          <p:cNvSpPr txBox="1">
            <a:spLocks/>
          </p:cNvSpPr>
          <p:nvPr/>
        </p:nvSpPr>
        <p:spPr>
          <a:xfrm>
            <a:off x="7569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What is Internal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8EDF3-14F5-4EFF-A621-AA27273896F1}"/>
              </a:ext>
            </a:extLst>
          </p:cNvPr>
          <p:cNvSpPr txBox="1">
            <a:spLocks/>
          </p:cNvSpPr>
          <p:nvPr/>
        </p:nvSpPr>
        <p:spPr>
          <a:xfrm>
            <a:off x="756920" y="2046422"/>
            <a:ext cx="10515600" cy="304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Auditing is an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 assurance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consulting activity designed to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value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improve an organization’s operations. It helps an organization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accomplish its objectives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bringing a systematic, disciplined approach to evaluate and improve the effectiveness of risk management, control, and governance processes.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4C71-AE83-448A-8698-7FEE06C5745E}"/>
              </a:ext>
            </a:extLst>
          </p:cNvPr>
          <p:cNvSpPr txBox="1">
            <a:spLocks/>
          </p:cNvSpPr>
          <p:nvPr/>
        </p:nvSpPr>
        <p:spPr>
          <a:xfrm>
            <a:off x="706120" y="234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What is Internal Audit’s Purpose/Objective: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5EB9-CA2D-43E9-BA5F-5CE48A1F83B9}"/>
              </a:ext>
            </a:extLst>
          </p:cNvPr>
          <p:cNvSpPr txBox="1">
            <a:spLocks/>
          </p:cNvSpPr>
          <p:nvPr/>
        </p:nvSpPr>
        <p:spPr>
          <a:xfrm>
            <a:off x="1397000" y="2076902"/>
            <a:ext cx="10515600" cy="30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To get people fired.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To inflict pain and torment. 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Ensure Charlotte is run efficiently, effectively, and is in compliance with NC statutes. 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000" dirty="0">
                <a:latin typeface="Calibri" pitchFamily="34" charset="0"/>
              </a:rPr>
              <a:t>All of the Above.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2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30AB-BA4D-4CF0-B553-EEA6E41CEFD1}"/>
              </a:ext>
            </a:extLst>
          </p:cNvPr>
          <p:cNvSpPr txBox="1">
            <a:spLocks/>
          </p:cNvSpPr>
          <p:nvPr/>
        </p:nvSpPr>
        <p:spPr>
          <a:xfrm>
            <a:off x="838200" y="4275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Who is responsible for establishing/implementing controls?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1631-C07B-4CFB-B75F-3B35B298101D}"/>
              </a:ext>
            </a:extLst>
          </p:cNvPr>
          <p:cNvSpPr txBox="1">
            <a:spLocks/>
          </p:cNvSpPr>
          <p:nvPr/>
        </p:nvSpPr>
        <p:spPr>
          <a:xfrm>
            <a:off x="3743960" y="2139343"/>
            <a:ext cx="4861560" cy="32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+mj-lt"/>
              <a:buAutoNum type="alphaUcPeriod"/>
            </a:pPr>
            <a:r>
              <a:rPr lang="en-US" sz="4400" dirty="0"/>
              <a:t>The Chancellor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4400" dirty="0"/>
              <a:t>Business Units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4400" dirty="0"/>
              <a:t>Board of Trustees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4400" dirty="0"/>
              <a:t>Internal Audit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8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224E-AEAF-468D-B8E9-4DE7D0CE42A0}"/>
              </a:ext>
            </a:extLst>
          </p:cNvPr>
          <p:cNvSpPr txBox="1">
            <a:spLocks/>
          </p:cNvSpPr>
          <p:nvPr/>
        </p:nvSpPr>
        <p:spPr>
          <a:xfrm>
            <a:off x="639638" y="529160"/>
            <a:ext cx="105109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Which funds should you reconcile routinely?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4C8F-D6C6-49EF-B4A8-6C010A75BCBB}"/>
              </a:ext>
            </a:extLst>
          </p:cNvPr>
          <p:cNvSpPr txBox="1">
            <a:spLocks/>
          </p:cNvSpPr>
          <p:nvPr/>
        </p:nvSpPr>
        <p:spPr>
          <a:xfrm>
            <a:off x="3199958" y="2221506"/>
            <a:ext cx="10515600" cy="333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US" sz="3600" dirty="0">
                <a:latin typeface="Calibri" pitchFamily="34" charset="0"/>
              </a:rPr>
              <a:t>A.  The one you used last</a:t>
            </a:r>
          </a:p>
          <a:p>
            <a:pPr marL="0" indent="0" algn="l"/>
            <a:r>
              <a:rPr lang="en-US" sz="3600" dirty="0">
                <a:latin typeface="Calibri" pitchFamily="34" charset="0"/>
              </a:rPr>
              <a:t>B.  All assigned funds</a:t>
            </a:r>
          </a:p>
          <a:p>
            <a:pPr marL="0" indent="0" algn="l"/>
            <a:r>
              <a:rPr lang="en-US" sz="3600" dirty="0">
                <a:latin typeface="Calibri" pitchFamily="34" charset="0"/>
              </a:rPr>
              <a:t>C.  Only the petty cash fund</a:t>
            </a:r>
          </a:p>
          <a:p>
            <a:pPr marL="0" indent="0" algn="l"/>
            <a:r>
              <a:rPr lang="en-US" sz="3600" dirty="0">
                <a:latin typeface="Calibri" pitchFamily="34" charset="0"/>
              </a:rPr>
              <a:t>D.  The monthly phone bill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43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1AA6-F72C-4558-A133-FA7234E9AEBC}"/>
              </a:ext>
            </a:extLst>
          </p:cNvPr>
          <p:cNvSpPr txBox="1">
            <a:spLocks/>
          </p:cNvSpPr>
          <p:nvPr/>
        </p:nvSpPr>
        <p:spPr>
          <a:xfrm>
            <a:off x="675640" y="5088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Control activities can be defined 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786E-91E6-4A0F-B044-A2341F735066}"/>
              </a:ext>
            </a:extLst>
          </p:cNvPr>
          <p:cNvSpPr txBox="1">
            <a:spLocks/>
          </p:cNvSpPr>
          <p:nvPr/>
        </p:nvSpPr>
        <p:spPr>
          <a:xfrm>
            <a:off x="1386840" y="2303791"/>
            <a:ext cx="10515600" cy="330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US" dirty="0"/>
              <a:t>A</a:t>
            </a:r>
            <a:r>
              <a:rPr lang="en-US" sz="3200" dirty="0"/>
              <a:t>.</a:t>
            </a:r>
            <a:r>
              <a:rPr lang="en-US" dirty="0"/>
              <a:t>   </a:t>
            </a:r>
            <a:r>
              <a:rPr lang="en-US" sz="3600" dirty="0"/>
              <a:t>Means to an end</a:t>
            </a:r>
          </a:p>
          <a:p>
            <a:pPr marL="514350" indent="-514350" algn="l">
              <a:buFont typeface="Arial"/>
              <a:buAutoNum type="alphaUcPeriod" startAt="2"/>
            </a:pPr>
            <a:r>
              <a:rPr lang="en-US" sz="3600" dirty="0"/>
              <a:t>Authorized procedures</a:t>
            </a:r>
          </a:p>
          <a:p>
            <a:pPr marL="514350" indent="-514350" algn="l">
              <a:buFont typeface="Arial"/>
              <a:buAutoNum type="alphaUcPeriod" startAt="2"/>
            </a:pPr>
            <a:r>
              <a:rPr lang="en-US" sz="3600" dirty="0"/>
              <a:t>The particular category in which a control is placed</a:t>
            </a:r>
          </a:p>
          <a:p>
            <a:pPr marL="514350" indent="-514350" algn="l">
              <a:buFont typeface="Arial"/>
              <a:buAutoNum type="alphaUcPeriod" startAt="2"/>
            </a:pPr>
            <a:r>
              <a:rPr lang="en-US" sz="3600" dirty="0"/>
              <a:t>Steps within a process designed to provide reasonable assurance regarding the achievement of your objectives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4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6B0B-8A5A-411C-A8AA-BE264857863A}"/>
              </a:ext>
            </a:extLst>
          </p:cNvPr>
          <p:cNvSpPr txBox="1">
            <a:spLocks/>
          </p:cNvSpPr>
          <p:nvPr/>
        </p:nvSpPr>
        <p:spPr>
          <a:xfrm>
            <a:off x="746760" y="4275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Which of the following is an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Internal 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75364-B1BB-4E60-AED4-EA534E74B5D1}"/>
              </a:ext>
            </a:extLst>
          </p:cNvPr>
          <p:cNvSpPr txBox="1">
            <a:spLocks/>
          </p:cNvSpPr>
          <p:nvPr/>
        </p:nvSpPr>
        <p:spPr>
          <a:xfrm>
            <a:off x="3053080" y="2152595"/>
            <a:ext cx="6111240" cy="334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Arial"/>
              <a:buAutoNum type="alphaUcPeriod"/>
            </a:pPr>
            <a:r>
              <a:rPr lang="en-US" sz="4400" dirty="0"/>
              <a:t>Segregation of Duties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400" dirty="0"/>
              <a:t>Reconciliations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400" dirty="0"/>
              <a:t>Authorizations</a:t>
            </a:r>
          </a:p>
          <a:p>
            <a:pPr marL="514350" indent="-514350" algn="l">
              <a:buFont typeface="Arial"/>
              <a:buAutoNum type="alphaUcPeriod"/>
            </a:pPr>
            <a:r>
              <a:rPr lang="en-US" sz="4400" dirty="0"/>
              <a:t>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5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9E348-E5DF-4DD8-8705-4CE5901BEC01}"/>
              </a:ext>
            </a:extLst>
          </p:cNvPr>
          <p:cNvSpPr txBox="1"/>
          <p:nvPr/>
        </p:nvSpPr>
        <p:spPr>
          <a:xfrm>
            <a:off x="3124200" y="215324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Audit Recap:</a:t>
            </a:r>
          </a:p>
        </p:txBody>
      </p:sp>
      <p:pic>
        <p:nvPicPr>
          <p:cNvPr id="4" name="Online Media 3" title="Principles of Internal Controls">
            <a:hlinkClick r:id="" action="ppaction://media"/>
            <a:extLst>
              <a:ext uri="{FF2B5EF4-FFF2-40B4-BE49-F238E27FC236}">
                <a16:creationId xmlns:a16="http://schemas.microsoft.com/office/drawing/2014/main" id="{552D0BED-047E-40AC-8A1D-958CC3A9C0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65408" y="1013559"/>
            <a:ext cx="9018112" cy="50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1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3DED78E-4946-49AD-BA36-189CE1CA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37" y="1159080"/>
            <a:ext cx="7474226" cy="488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8F438-F507-43BE-9830-0F74EC9CB93B}"/>
              </a:ext>
            </a:extLst>
          </p:cNvPr>
          <p:cNvSpPr txBox="1"/>
          <p:nvPr/>
        </p:nvSpPr>
        <p:spPr>
          <a:xfrm>
            <a:off x="1794455" y="290463"/>
            <a:ext cx="860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Website: https://internalaudit.charlotte.edu/</a:t>
            </a:r>
          </a:p>
        </p:txBody>
      </p:sp>
    </p:spTree>
    <p:extLst>
      <p:ext uri="{BB962C8B-B14F-4D97-AF65-F5344CB8AC3E}">
        <p14:creationId xmlns:p14="http://schemas.microsoft.com/office/powerpoint/2010/main" val="3830539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Image result for partnering">
            <a:hlinkClick r:id="rId4" tgtFrame="&quot;_blank&quot;"/>
            <a:extLst>
              <a:ext uri="{FF2B5EF4-FFF2-40B4-BE49-F238E27FC236}">
                <a16:creationId xmlns:a16="http://schemas.microsoft.com/office/drawing/2014/main" id="{C8E7D0CB-B428-41D0-A0EC-F2137D3E60E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" y="1073426"/>
            <a:ext cx="4472337" cy="4452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D06534F-1B35-4A6D-B978-213C073DC2BC}"/>
              </a:ext>
            </a:extLst>
          </p:cNvPr>
          <p:cNvSpPr txBox="1">
            <a:spLocks/>
          </p:cNvSpPr>
          <p:nvPr/>
        </p:nvSpPr>
        <p:spPr>
          <a:xfrm>
            <a:off x="5780598" y="1073426"/>
            <a:ext cx="5573202" cy="4452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Internal Audit 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and make recommendations where needed in: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Policies and procedures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 controls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changes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 audit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 process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Investigate (ethical and compliance) fraud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1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E3865-169A-4F2D-BD81-787D3EF2F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47011" y="365760"/>
            <a:ext cx="8297977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213C8-B03E-4714-8C83-B5D92236C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77" y="319942"/>
            <a:ext cx="6803726" cy="22557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9EB5-973E-4656-98E6-4C11BE651A32}"/>
              </a:ext>
            </a:extLst>
          </p:cNvPr>
          <p:cNvSpPr txBox="1">
            <a:spLocks/>
          </p:cNvSpPr>
          <p:nvPr/>
        </p:nvSpPr>
        <p:spPr>
          <a:xfrm>
            <a:off x="574040" y="3429000"/>
            <a:ext cx="10515600" cy="138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3200" dirty="0"/>
              <a:t>To enhance and 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</a:rPr>
              <a:t>protect organizational value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by providing risk-based and objective assurance, advice, and insight.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665B-5380-4F42-8DBE-8361FDC34E2B}"/>
              </a:ext>
            </a:extLst>
          </p:cNvPr>
          <p:cNvSpPr txBox="1">
            <a:spLocks/>
          </p:cNvSpPr>
          <p:nvPr/>
        </p:nvSpPr>
        <p:spPr>
          <a:xfrm>
            <a:off x="838200" y="793321"/>
            <a:ext cx="10515600" cy="77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68E9-24A6-473D-BDD5-4E9D1098350F}"/>
              </a:ext>
            </a:extLst>
          </p:cNvPr>
          <p:cNvSpPr txBox="1">
            <a:spLocks/>
          </p:cNvSpPr>
          <p:nvPr/>
        </p:nvSpPr>
        <p:spPr>
          <a:xfrm>
            <a:off x="838200" y="1963972"/>
            <a:ext cx="10515600" cy="393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be a respected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campus partner </a:t>
            </a:r>
            <a:r>
              <a:rPr lang="en-US" dirty="0"/>
              <a:t>whose advice is sought and whose integrity is beyond reproach.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a highly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skilled and professionally credentialed staff.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provide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unbiased evaluations </a:t>
            </a:r>
            <a:r>
              <a:rPr lang="en-US" dirty="0"/>
              <a:t>with actionable recommendations.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continuously seek to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improve internal operations </a:t>
            </a:r>
            <a:r>
              <a:rPr lang="en-US" dirty="0"/>
              <a:t>and service delivery through quantitative and qualitative evaluations </a:t>
            </a:r>
            <a:r>
              <a:rPr lang="en-US"/>
              <a:t>and measurements.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5A314B-007F-4753-8361-1BC1134FD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0"/>
            <a:ext cx="9591040" cy="63728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ctrTitle"/>
          </p:nvPr>
        </p:nvSpPr>
        <p:spPr>
          <a:xfrm>
            <a:off x="2644346" y="1122363"/>
            <a:ext cx="8023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2644344" y="3602038"/>
            <a:ext cx="8023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2DBFD-0B99-4538-9894-52B23714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750" y="-430170"/>
            <a:ext cx="10198250" cy="78804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53CB-509F-436C-9BCF-B116B7A077D7}"/>
              </a:ext>
            </a:extLst>
          </p:cNvPr>
          <p:cNvSpPr txBox="1">
            <a:spLocks/>
          </p:cNvSpPr>
          <p:nvPr/>
        </p:nvSpPr>
        <p:spPr>
          <a:xfrm>
            <a:off x="2770145" y="569801"/>
            <a:ext cx="7542255" cy="77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Components that Contribute to the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Audit Plan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6A2B-5E6B-4DC0-8300-6825F1FEB08B}"/>
              </a:ext>
            </a:extLst>
          </p:cNvPr>
          <p:cNvSpPr txBox="1">
            <a:spLocks/>
          </p:cNvSpPr>
          <p:nvPr/>
        </p:nvSpPr>
        <p:spPr>
          <a:xfrm>
            <a:off x="1386840" y="1953812"/>
            <a:ext cx="10515600" cy="393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Feedback from members of the ACERM Committee.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Feedback from the Chancellor and members of the Cabinet.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Time since the last audit.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Number of findings in the last audit.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Dollar-value of transactions processed through the area.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Complexity.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Changes in policies, rules or regulations.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New system development.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US" sz="3000" dirty="0"/>
              <a:t>Changes in </a:t>
            </a:r>
            <a:r>
              <a:rPr lang="en-US" sz="3000"/>
              <a:t>key personnel.</a:t>
            </a:r>
            <a:endParaRPr lang="en-US" sz="30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1323</Words>
  <Application>Microsoft Office PowerPoint</Application>
  <PresentationFormat>Widescreen</PresentationFormat>
  <Paragraphs>197</Paragraphs>
  <Slides>48</Slides>
  <Notes>48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Malgun Gothic</vt:lpstr>
      <vt:lpstr>Malgun Gothic Semilight</vt:lpstr>
      <vt:lpstr>Arial</vt:lpstr>
      <vt:lpstr>Calibri</vt:lpstr>
      <vt:lpstr>Myanmar Text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Vehar</dc:creator>
  <cp:lastModifiedBy>Kevin Vehar</cp:lastModifiedBy>
  <cp:revision>81</cp:revision>
  <dcterms:modified xsi:type="dcterms:W3CDTF">2023-04-04T14:53:53Z</dcterms:modified>
</cp:coreProperties>
</file>